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58" r:id="rId5"/>
    <p:sldId id="260" r:id="rId6"/>
    <p:sldId id="269" r:id="rId7"/>
    <p:sldId id="270" r:id="rId8"/>
    <p:sldId id="271" r:id="rId9"/>
    <p:sldId id="272" r:id="rId10"/>
    <p:sldId id="261" r:id="rId11"/>
    <p:sldId id="26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FAD3940-0A75-408A-97C1-7F9E52562ED7}" type="datetimeFigureOut">
              <a:rPr lang="en-GB" smtClean="0"/>
              <a:pPr/>
              <a:t>17/12/2015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2E7C4E3B-7715-4E12-B514-A80F93B4281F}"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AD3940-0A75-408A-97C1-7F9E52562ED7}" type="datetimeFigureOut">
              <a:rPr lang="en-GB" smtClean="0"/>
              <a:pPr/>
              <a:t>17/12/2015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7C4E3B-7715-4E12-B514-A80F93B4281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AD3940-0A75-408A-97C1-7F9E52562ED7}" type="datetimeFigureOut">
              <a:rPr lang="en-GB" smtClean="0"/>
              <a:pPr/>
              <a:t>17/12/2015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7C4E3B-7715-4E12-B514-A80F93B4281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AD3940-0A75-408A-97C1-7F9E52562ED7}" type="datetimeFigureOut">
              <a:rPr lang="en-GB" smtClean="0"/>
              <a:pPr/>
              <a:t>17/12/2015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7C4E3B-7715-4E12-B514-A80F93B4281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FAD3940-0A75-408A-97C1-7F9E52562ED7}" type="datetimeFigureOut">
              <a:rPr lang="en-GB" smtClean="0"/>
              <a:pPr/>
              <a:t>17/12/2015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7C4E3B-7715-4E12-B514-A80F93B4281F}"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AD3940-0A75-408A-97C1-7F9E52562ED7}" type="datetimeFigureOut">
              <a:rPr lang="en-GB" smtClean="0"/>
              <a:pPr/>
              <a:t>17/12/2015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7C4E3B-7715-4E12-B514-A80F93B4281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FAD3940-0A75-408A-97C1-7F9E52562ED7}" type="datetimeFigureOut">
              <a:rPr lang="en-GB" smtClean="0"/>
              <a:pPr/>
              <a:t>17/12/2015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7C4E3B-7715-4E12-B514-A80F93B4281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FAD3940-0A75-408A-97C1-7F9E52562ED7}" type="datetimeFigureOut">
              <a:rPr lang="en-GB" smtClean="0"/>
              <a:pPr/>
              <a:t>17/12/2015</a:t>
            </a:fld>
            <a:endParaRPr lang="en-GB"/>
          </a:p>
        </p:txBody>
      </p:sp>
      <p:sp>
        <p:nvSpPr>
          <p:cNvPr id="8" name="Slide Number Placeholder 7"/>
          <p:cNvSpPr>
            <a:spLocks noGrp="1"/>
          </p:cNvSpPr>
          <p:nvPr>
            <p:ph type="sldNum" sz="quarter" idx="11"/>
          </p:nvPr>
        </p:nvSpPr>
        <p:spPr/>
        <p:txBody>
          <a:bodyPr/>
          <a:lstStyle/>
          <a:p>
            <a:fld id="{2E7C4E3B-7715-4E12-B514-A80F93B4281F}" type="slidenum">
              <a:rPr lang="en-GB" smtClean="0"/>
              <a:pPr/>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D3940-0A75-408A-97C1-7F9E52562ED7}" type="datetimeFigureOut">
              <a:rPr lang="en-GB" smtClean="0"/>
              <a:pPr/>
              <a:t>17/12/2015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7C4E3B-7715-4E12-B514-A80F93B4281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AD3940-0A75-408A-97C1-7F9E52562ED7}" type="datetimeFigureOut">
              <a:rPr lang="en-GB" smtClean="0"/>
              <a:pPr/>
              <a:t>17/12/2015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156448" y="6422064"/>
            <a:ext cx="762000" cy="365125"/>
          </a:xfrm>
        </p:spPr>
        <p:txBody>
          <a:bodyPr/>
          <a:lstStyle/>
          <a:p>
            <a:fld id="{2E7C4E3B-7715-4E12-B514-A80F93B4281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3FAD3940-0A75-408A-97C1-7F9E52562ED7}" type="datetimeFigureOut">
              <a:rPr lang="en-GB" smtClean="0"/>
              <a:pPr/>
              <a:t>17/12/2015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7C4E3B-7715-4E12-B514-A80F93B4281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FAD3940-0A75-408A-97C1-7F9E52562ED7}" type="datetimeFigureOut">
              <a:rPr lang="en-GB" smtClean="0"/>
              <a:pPr/>
              <a:t>17/12/2015</a:t>
            </a:fld>
            <a:endParaRPr lang="en-GB"/>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GB"/>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E7C4E3B-7715-4E12-B514-A80F93B4281F}"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Physical Fitness for youth &amp; Adults </a:t>
            </a:r>
            <a:endParaRPr lang="en-GB" dirty="0"/>
          </a:p>
        </p:txBody>
      </p:sp>
      <p:sp>
        <p:nvSpPr>
          <p:cNvPr id="3" name="Subtitle 2"/>
          <p:cNvSpPr>
            <a:spLocks noGrp="1"/>
          </p:cNvSpPr>
          <p:nvPr>
            <p:ph type="subTitle" idx="1"/>
          </p:nvPr>
        </p:nvSpPr>
        <p:spPr/>
        <p:txBody>
          <a:bodyPr/>
          <a:lstStyle/>
          <a:p>
            <a:r>
              <a:rPr lang="en-GB" dirty="0" err="1" smtClean="0"/>
              <a:t>Eoin</a:t>
            </a:r>
            <a:r>
              <a:rPr lang="en-GB" dirty="0" smtClean="0"/>
              <a:t> Bradley </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GB" dirty="0" smtClean="0">
                <a:solidFill>
                  <a:srgbClr val="FFC000"/>
                </a:solidFill>
              </a:rPr>
              <a:t>Development</a:t>
            </a:r>
            <a:r>
              <a:rPr lang="en-GB" dirty="0" smtClean="0"/>
              <a:t> </a:t>
            </a:r>
            <a:endParaRPr lang="en-GB" dirty="0"/>
          </a:p>
        </p:txBody>
      </p:sp>
      <p:sp>
        <p:nvSpPr>
          <p:cNvPr id="3" name="Content Placeholder 2"/>
          <p:cNvSpPr>
            <a:spLocks noGrp="1"/>
          </p:cNvSpPr>
          <p:nvPr>
            <p:ph idx="1"/>
          </p:nvPr>
        </p:nvSpPr>
        <p:spPr>
          <a:xfrm>
            <a:off x="457200" y="1124744"/>
            <a:ext cx="8075240" cy="5112568"/>
          </a:xfrm>
        </p:spPr>
        <p:txBody>
          <a:bodyPr>
            <a:normAutofit fontScale="92500" lnSpcReduction="20000"/>
          </a:bodyPr>
          <a:lstStyle/>
          <a:p>
            <a:pPr marL="651510" indent="-514350" algn="ctr">
              <a:buNone/>
            </a:pPr>
            <a:r>
              <a:rPr lang="en-GB" b="1" dirty="0" smtClean="0">
                <a:solidFill>
                  <a:srgbClr val="FFC000"/>
                </a:solidFill>
              </a:rPr>
              <a:t>U-14 main aims</a:t>
            </a:r>
          </a:p>
          <a:p>
            <a:pPr marL="651510" lvl="0" indent="-514350">
              <a:buFont typeface="+mj-lt"/>
              <a:buAutoNum type="arabicPeriod"/>
            </a:pPr>
            <a:r>
              <a:rPr lang="en-GB" b="1" dirty="0" smtClean="0">
                <a:solidFill>
                  <a:schemeClr val="bg1"/>
                </a:solidFill>
              </a:rPr>
              <a:t>Basic Movement  equality </a:t>
            </a:r>
          </a:p>
          <a:p>
            <a:pPr marL="651510" lvl="0" indent="-514350">
              <a:buFont typeface="+mj-lt"/>
              <a:buAutoNum type="arabicPeriod"/>
            </a:pPr>
            <a:r>
              <a:rPr lang="en-GB" b="1" dirty="0" smtClean="0">
                <a:solidFill>
                  <a:schemeClr val="bg1"/>
                </a:solidFill>
              </a:rPr>
              <a:t>FMS exercises stretching</a:t>
            </a:r>
          </a:p>
          <a:p>
            <a:pPr marL="651510" lvl="0" indent="-514350">
              <a:buFont typeface="+mj-lt"/>
              <a:buAutoNum type="arabicPeriod"/>
            </a:pPr>
            <a:r>
              <a:rPr lang="en-GB" b="1" dirty="0" smtClean="0">
                <a:solidFill>
                  <a:schemeClr val="bg1"/>
                </a:solidFill>
              </a:rPr>
              <a:t>Stability exercises for core</a:t>
            </a:r>
          </a:p>
          <a:p>
            <a:pPr marL="651510" indent="-514350">
              <a:buFont typeface="+mj-lt"/>
              <a:buAutoNum type="arabicPeriod"/>
            </a:pPr>
            <a:r>
              <a:rPr lang="en-GB" b="1" dirty="0" smtClean="0">
                <a:solidFill>
                  <a:schemeClr val="bg1">
                    <a:lumMod val="95000"/>
                    <a:lumOff val="5000"/>
                  </a:schemeClr>
                </a:solidFill>
              </a:rPr>
              <a:t>Disruption  of body weight </a:t>
            </a:r>
          </a:p>
          <a:p>
            <a:pPr marL="651510" lvl="0" indent="-514350">
              <a:buFont typeface="+mj-lt"/>
              <a:buAutoNum type="arabicPeriod"/>
            </a:pPr>
            <a:endParaRPr lang="en-GB" b="1" dirty="0" smtClean="0">
              <a:solidFill>
                <a:schemeClr val="bg1"/>
              </a:solidFill>
            </a:endParaRPr>
          </a:p>
          <a:p>
            <a:pPr marL="651510" lvl="0" indent="-514350" algn="ctr">
              <a:buNone/>
            </a:pPr>
            <a:r>
              <a:rPr lang="en-GB" b="1" dirty="0" smtClean="0">
                <a:solidFill>
                  <a:srgbClr val="FFC000"/>
                </a:solidFill>
              </a:rPr>
              <a:t>U-15  main aims  </a:t>
            </a:r>
          </a:p>
          <a:p>
            <a:pPr marL="651510" lvl="0" indent="-514350">
              <a:buFont typeface="+mj-lt"/>
              <a:buAutoNum type="arabicPeriod"/>
            </a:pPr>
            <a:r>
              <a:rPr lang="en-GB" b="1" dirty="0" smtClean="0">
                <a:solidFill>
                  <a:schemeClr val="bg1">
                    <a:lumMod val="95000"/>
                    <a:lumOff val="5000"/>
                  </a:schemeClr>
                </a:solidFill>
              </a:rPr>
              <a:t>Stability exercises for ankle, knee and core</a:t>
            </a:r>
          </a:p>
          <a:p>
            <a:pPr marL="651510" lvl="0" indent="-514350">
              <a:buFont typeface="+mj-lt"/>
              <a:buAutoNum type="arabicPeriod"/>
            </a:pPr>
            <a:r>
              <a:rPr lang="en-GB" b="1" dirty="0" smtClean="0">
                <a:solidFill>
                  <a:schemeClr val="bg1">
                    <a:lumMod val="95000"/>
                    <a:lumOff val="5000"/>
                  </a:schemeClr>
                </a:solidFill>
              </a:rPr>
              <a:t>Teach Proper Landing </a:t>
            </a:r>
          </a:p>
          <a:p>
            <a:pPr marL="651510" lvl="0" indent="-514350">
              <a:buFont typeface="+mj-lt"/>
              <a:buAutoNum type="arabicPeriod"/>
            </a:pPr>
            <a:r>
              <a:rPr lang="en-GB" b="1" dirty="0" smtClean="0">
                <a:solidFill>
                  <a:schemeClr val="bg1">
                    <a:lumMod val="95000"/>
                    <a:lumOff val="5000"/>
                  </a:schemeClr>
                </a:solidFill>
              </a:rPr>
              <a:t>Marching leading to sprint technique </a:t>
            </a:r>
          </a:p>
          <a:p>
            <a:pPr marL="651510" lvl="0" indent="-514350">
              <a:buFont typeface="+mj-lt"/>
              <a:buAutoNum type="arabicPeriod"/>
            </a:pPr>
            <a:r>
              <a:rPr lang="en-GB" b="1" dirty="0" smtClean="0">
                <a:solidFill>
                  <a:schemeClr val="bg1">
                    <a:lumMod val="95000"/>
                    <a:lumOff val="5000"/>
                  </a:schemeClr>
                </a:solidFill>
              </a:rPr>
              <a:t>Corrective and strengthen exercise  </a:t>
            </a:r>
          </a:p>
          <a:p>
            <a:pPr marL="651510" lvl="0" indent="-514350" algn="ctr">
              <a:buNone/>
            </a:pPr>
            <a:endParaRPr lang="en-GB"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500"/>
                                        <p:tgtEl>
                                          <p:spTgt spid="3">
                                            <p:txEl>
                                              <p:pRg st="1" end="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linds(horizontal)">
                                      <p:cBhvr>
                                        <p:cTn id="18" dur="500"/>
                                        <p:tgtEl>
                                          <p:spTgt spid="3">
                                            <p:txEl>
                                              <p:pRg st="2" end="2"/>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linds(horizontal)">
                                      <p:cBhvr>
                                        <p:cTn id="21" dur="500"/>
                                        <p:tgtEl>
                                          <p:spTgt spid="3">
                                            <p:txEl>
                                              <p:pRg st="3" end="3"/>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linds(horizontal)">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ox(in)">
                                      <p:cBhvr>
                                        <p:cTn id="29" dur="500"/>
                                        <p:tgtEl>
                                          <p:spTgt spid="3">
                                            <p:txEl>
                                              <p:pRg st="6" end="6"/>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ox(in)">
                                      <p:cBhvr>
                                        <p:cTn id="32" dur="500"/>
                                        <p:tgtEl>
                                          <p:spTgt spid="3">
                                            <p:txEl>
                                              <p:pRg st="7" end="7"/>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ox(in)">
                                      <p:cBhvr>
                                        <p:cTn id="35" dur="500"/>
                                        <p:tgtEl>
                                          <p:spTgt spid="3">
                                            <p:txEl>
                                              <p:pRg st="8" end="8"/>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box(in)">
                                      <p:cBhvr>
                                        <p:cTn id="38" dur="500"/>
                                        <p:tgtEl>
                                          <p:spTgt spid="3">
                                            <p:txEl>
                                              <p:pRg st="9" end="9"/>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box(in)">
                                      <p:cBhvr>
                                        <p:cTn id="4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120720"/>
          </a:xfrm>
        </p:spPr>
        <p:txBody>
          <a:bodyPr>
            <a:normAutofit fontScale="92500" lnSpcReduction="10000"/>
          </a:bodyPr>
          <a:lstStyle/>
          <a:p>
            <a:pPr algn="ctr">
              <a:buNone/>
            </a:pPr>
            <a:r>
              <a:rPr lang="en-GB" b="1" dirty="0" smtClean="0">
                <a:solidFill>
                  <a:srgbClr val="FFC000"/>
                </a:solidFill>
              </a:rPr>
              <a:t>U-16 squad main aims</a:t>
            </a:r>
          </a:p>
          <a:p>
            <a:pPr marL="651510" indent="-514350">
              <a:buFont typeface="+mj-lt"/>
              <a:buAutoNum type="arabicPeriod"/>
            </a:pPr>
            <a:r>
              <a:rPr lang="en-GB" b="1" dirty="0" smtClean="0">
                <a:solidFill>
                  <a:schemeClr val="bg1"/>
                </a:solidFill>
              </a:rPr>
              <a:t>Strengthen movements </a:t>
            </a:r>
          </a:p>
          <a:p>
            <a:pPr marL="651510" indent="-514350">
              <a:buFont typeface="+mj-lt"/>
              <a:buAutoNum type="arabicPeriod"/>
            </a:pPr>
            <a:r>
              <a:rPr lang="en-GB" b="1" dirty="0" smtClean="0">
                <a:solidFill>
                  <a:schemeClr val="bg1"/>
                </a:solidFill>
              </a:rPr>
              <a:t>Teaching proper weight lifting techniques (load light) </a:t>
            </a:r>
          </a:p>
          <a:p>
            <a:pPr marL="651510" indent="-514350">
              <a:buFont typeface="+mj-lt"/>
              <a:buAutoNum type="arabicPeriod"/>
            </a:pPr>
            <a:r>
              <a:rPr lang="en-GB" b="1" dirty="0" smtClean="0">
                <a:solidFill>
                  <a:schemeClr val="bg1"/>
                </a:solidFill>
              </a:rPr>
              <a:t>Jumping and landing phase (Plyometric) </a:t>
            </a:r>
          </a:p>
          <a:p>
            <a:pPr marL="651510" indent="-514350">
              <a:buFont typeface="+mj-lt"/>
              <a:buAutoNum type="arabicPeriod"/>
            </a:pPr>
            <a:r>
              <a:rPr lang="en-GB" b="1" dirty="0" smtClean="0">
                <a:solidFill>
                  <a:schemeClr val="bg1"/>
                </a:solidFill>
              </a:rPr>
              <a:t>Sprinting and cutting techniques </a:t>
            </a:r>
          </a:p>
          <a:p>
            <a:pPr marL="651510" indent="-514350">
              <a:buFont typeface="+mj-lt"/>
              <a:buAutoNum type="arabicPeriod"/>
            </a:pPr>
            <a:r>
              <a:rPr lang="en-GB" b="1" dirty="0" smtClean="0">
                <a:solidFill>
                  <a:schemeClr val="bg1"/>
                </a:solidFill>
              </a:rPr>
              <a:t>Corrective exercise </a:t>
            </a:r>
          </a:p>
          <a:p>
            <a:pPr algn="ctr">
              <a:buNone/>
            </a:pPr>
            <a:r>
              <a:rPr lang="en-GB" b="1" dirty="0" smtClean="0">
                <a:solidFill>
                  <a:srgbClr val="FFC000"/>
                </a:solidFill>
              </a:rPr>
              <a:t>U-17 squad main aims </a:t>
            </a:r>
          </a:p>
          <a:p>
            <a:pPr marL="651510" indent="-514350">
              <a:buFont typeface="+mj-lt"/>
              <a:buAutoNum type="arabicPeriod"/>
            </a:pPr>
            <a:r>
              <a:rPr lang="en-GB" b="1" dirty="0" smtClean="0">
                <a:solidFill>
                  <a:schemeClr val="bg1"/>
                </a:solidFill>
              </a:rPr>
              <a:t>Increase strength and power </a:t>
            </a:r>
          </a:p>
          <a:p>
            <a:pPr marL="651510" indent="-514350">
              <a:buFont typeface="+mj-lt"/>
              <a:buAutoNum type="arabicPeriod"/>
            </a:pPr>
            <a:r>
              <a:rPr lang="en-GB" b="1" dirty="0" smtClean="0">
                <a:solidFill>
                  <a:schemeClr val="bg1"/>
                </a:solidFill>
              </a:rPr>
              <a:t>Start to increase loads while maintaining proper technique </a:t>
            </a:r>
          </a:p>
          <a:p>
            <a:pPr marL="651510" indent="-514350">
              <a:buFont typeface="+mj-lt"/>
              <a:buAutoNum type="arabicPeriod"/>
            </a:pPr>
            <a:r>
              <a:rPr lang="en-GB" b="1" dirty="0" smtClean="0">
                <a:solidFill>
                  <a:schemeClr val="bg1"/>
                </a:solidFill>
              </a:rPr>
              <a:t>Increase loading in plyometric phase </a:t>
            </a:r>
          </a:p>
          <a:p>
            <a:pPr marL="651510" indent="-514350">
              <a:buFont typeface="+mj-lt"/>
              <a:buAutoNum type="arabicPeriod"/>
            </a:pPr>
            <a:r>
              <a:rPr lang="en-GB" b="1" dirty="0" smtClean="0">
                <a:solidFill>
                  <a:schemeClr val="bg1"/>
                </a:solidFill>
              </a:rPr>
              <a:t>Teach bases for Olympic lifting </a:t>
            </a:r>
          </a:p>
          <a:p>
            <a:pPr marL="651510" indent="-514350">
              <a:buNone/>
            </a:pPr>
            <a:endParaRPr lang="en-GB"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dissolve">
                                      <p:cBhvr>
                                        <p:cTn id="30" dur="500"/>
                                        <p:tgtEl>
                                          <p:spTgt spid="3">
                                            <p:txEl>
                                              <p:pRg st="7" end="7"/>
                                            </p:txEl>
                                          </p:spTgt>
                                        </p:tgtEl>
                                      </p:cBhvr>
                                    </p:animEffect>
                                  </p:childTnLst>
                                </p:cTn>
                              </p:par>
                              <p:par>
                                <p:cTn id="31" presetID="9"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dissolve">
                                      <p:cBhvr>
                                        <p:cTn id="33" dur="500"/>
                                        <p:tgtEl>
                                          <p:spTgt spid="3">
                                            <p:txEl>
                                              <p:pRg st="8" end="8"/>
                                            </p:txEl>
                                          </p:spTgt>
                                        </p:tgtEl>
                                      </p:cBhvr>
                                    </p:animEffect>
                                  </p:childTnLst>
                                </p:cTn>
                              </p:par>
                              <p:par>
                                <p:cTn id="34" presetID="9" presetClass="entr" presetSubtype="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dissolve">
                                      <p:cBhvr>
                                        <p:cTn id="36" dur="500"/>
                                        <p:tgtEl>
                                          <p:spTgt spid="3">
                                            <p:txEl>
                                              <p:pRg st="9" end="9"/>
                                            </p:txEl>
                                          </p:spTgt>
                                        </p:tgtEl>
                                      </p:cBhvr>
                                    </p:animEffect>
                                  </p:childTnLst>
                                </p:cTn>
                              </p:par>
                              <p:par>
                                <p:cTn id="37" presetID="9"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dissolve">
                                      <p:cBhvr>
                                        <p:cTn id="3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lstStyle/>
          <a:p>
            <a:r>
              <a:rPr lang="en-GB" dirty="0" smtClean="0">
                <a:solidFill>
                  <a:srgbClr val="FFC000"/>
                </a:solidFill>
              </a:rPr>
              <a:t>Testing Tools</a:t>
            </a:r>
            <a:endParaRPr lang="en-GB" dirty="0">
              <a:solidFill>
                <a:srgbClr val="FFC000"/>
              </a:solidFill>
            </a:endParaRPr>
          </a:p>
        </p:txBody>
      </p:sp>
      <p:sp>
        <p:nvSpPr>
          <p:cNvPr id="3" name="Content Placeholder 2"/>
          <p:cNvSpPr>
            <a:spLocks noGrp="1"/>
          </p:cNvSpPr>
          <p:nvPr>
            <p:ph idx="1"/>
          </p:nvPr>
        </p:nvSpPr>
        <p:spPr>
          <a:xfrm>
            <a:off x="457200" y="1124744"/>
            <a:ext cx="8229600" cy="5544616"/>
          </a:xfrm>
        </p:spPr>
        <p:txBody>
          <a:bodyPr/>
          <a:lstStyle/>
          <a:p>
            <a:pPr algn="ctr"/>
            <a:r>
              <a:rPr lang="en-GB" b="1" dirty="0" smtClean="0">
                <a:solidFill>
                  <a:srgbClr val="00B050"/>
                </a:solidFill>
              </a:rPr>
              <a:t>Functional movement screen (FMS)</a:t>
            </a:r>
            <a:r>
              <a:rPr lang="en-GB" dirty="0" smtClean="0">
                <a:solidFill>
                  <a:srgbClr val="00B050"/>
                </a:solidFill>
              </a:rPr>
              <a:t> – 7 </a:t>
            </a:r>
            <a:r>
              <a:rPr lang="en-GB" b="1" dirty="0" smtClean="0">
                <a:solidFill>
                  <a:srgbClr val="00B050"/>
                </a:solidFill>
              </a:rPr>
              <a:t>Exercises</a:t>
            </a:r>
            <a:r>
              <a:rPr lang="en-GB" dirty="0" smtClean="0">
                <a:solidFill>
                  <a:srgbClr val="00B050"/>
                </a:solidFill>
              </a:rPr>
              <a:t> </a:t>
            </a:r>
          </a:p>
          <a:p>
            <a:pPr marL="651510" indent="-514350">
              <a:buFont typeface="+mj-lt"/>
              <a:buAutoNum type="arabicPeriod"/>
            </a:pPr>
            <a:r>
              <a:rPr lang="en-GB" b="1" dirty="0" smtClean="0">
                <a:solidFill>
                  <a:srgbClr val="002060"/>
                </a:solidFill>
              </a:rPr>
              <a:t>OH Squat</a:t>
            </a:r>
          </a:p>
          <a:p>
            <a:pPr marL="651510" indent="-514350">
              <a:buFont typeface="+mj-lt"/>
              <a:buAutoNum type="arabicPeriod"/>
            </a:pPr>
            <a:r>
              <a:rPr lang="en-GB" b="1" dirty="0" smtClean="0">
                <a:solidFill>
                  <a:srgbClr val="002060"/>
                </a:solidFill>
              </a:rPr>
              <a:t>Hurdle step</a:t>
            </a:r>
          </a:p>
          <a:p>
            <a:pPr marL="651510" indent="-514350">
              <a:buFont typeface="+mj-lt"/>
              <a:buAutoNum type="arabicPeriod"/>
            </a:pPr>
            <a:r>
              <a:rPr lang="en-GB" b="1" dirty="0" smtClean="0">
                <a:solidFill>
                  <a:srgbClr val="002060"/>
                </a:solidFill>
              </a:rPr>
              <a:t>Inline lunge</a:t>
            </a:r>
          </a:p>
          <a:p>
            <a:pPr marL="651510" indent="-514350">
              <a:buFont typeface="+mj-lt"/>
              <a:buAutoNum type="arabicPeriod"/>
            </a:pPr>
            <a:r>
              <a:rPr lang="en-GB" b="1" dirty="0" smtClean="0">
                <a:solidFill>
                  <a:srgbClr val="002060"/>
                </a:solidFill>
              </a:rPr>
              <a:t>Shoulder mobility </a:t>
            </a:r>
          </a:p>
          <a:p>
            <a:pPr marL="651510" indent="-514350">
              <a:buFont typeface="+mj-lt"/>
              <a:buAutoNum type="arabicPeriod"/>
            </a:pPr>
            <a:r>
              <a:rPr lang="en-GB" b="1" dirty="0" smtClean="0">
                <a:solidFill>
                  <a:srgbClr val="002060"/>
                </a:solidFill>
              </a:rPr>
              <a:t>Hamstring raise </a:t>
            </a:r>
          </a:p>
          <a:p>
            <a:pPr marL="651510" indent="-514350">
              <a:buFont typeface="+mj-lt"/>
              <a:buAutoNum type="arabicPeriod"/>
            </a:pPr>
            <a:r>
              <a:rPr lang="en-GB" b="1" dirty="0" smtClean="0">
                <a:solidFill>
                  <a:srgbClr val="002060"/>
                </a:solidFill>
              </a:rPr>
              <a:t>Truck stability push up</a:t>
            </a:r>
          </a:p>
          <a:p>
            <a:pPr marL="651510" indent="-514350">
              <a:buFont typeface="+mj-lt"/>
              <a:buAutoNum type="arabicPeriod"/>
            </a:pPr>
            <a:r>
              <a:rPr lang="en-GB" b="1" dirty="0" smtClean="0">
                <a:solidFill>
                  <a:srgbClr val="002060"/>
                </a:solidFill>
              </a:rPr>
              <a:t>Core stability  </a:t>
            </a:r>
          </a:p>
          <a:p>
            <a:pPr marL="651510" indent="-514350">
              <a:buFont typeface="+mj-lt"/>
              <a:buAutoNum type="arabicPeriod"/>
            </a:pPr>
            <a:endParaRPr lang="en-GB" dirty="0" smtClean="0"/>
          </a:p>
          <a:p>
            <a:endParaRPr lang="en-GB" dirty="0" smtClean="0"/>
          </a:p>
        </p:txBody>
      </p:sp>
      <p:pic>
        <p:nvPicPr>
          <p:cNvPr id="4" name="Picture 3" descr="imagesCAE584OB.jpg"/>
          <p:cNvPicPr>
            <a:picLocks noChangeAspect="1"/>
          </p:cNvPicPr>
          <p:nvPr/>
        </p:nvPicPr>
        <p:blipFill>
          <a:blip r:embed="rId2" cstate="print"/>
          <a:stretch>
            <a:fillRect/>
          </a:stretch>
        </p:blipFill>
        <p:spPr>
          <a:xfrm>
            <a:off x="5364088" y="2636912"/>
            <a:ext cx="3528392" cy="2808312"/>
          </a:xfrm>
          <a:prstGeom prst="rect">
            <a:avLst/>
          </a:prstGeom>
        </p:spPr>
      </p:pic>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507288" cy="6336704"/>
          </a:xfrm>
        </p:spPr>
        <p:txBody>
          <a:bodyPr/>
          <a:lstStyle/>
          <a:p>
            <a:r>
              <a:rPr lang="en-GB" b="1" dirty="0" smtClean="0">
                <a:solidFill>
                  <a:schemeClr val="bg1"/>
                </a:solidFill>
              </a:rPr>
              <a:t>Strength Testing </a:t>
            </a:r>
            <a:r>
              <a:rPr lang="en-GB" dirty="0" smtClean="0">
                <a:solidFill>
                  <a:schemeClr val="bg1"/>
                </a:solidFill>
              </a:rPr>
              <a:t>– </a:t>
            </a:r>
            <a:r>
              <a:rPr lang="en-GB" dirty="0" smtClean="0"/>
              <a:t>1RM- 3RM</a:t>
            </a:r>
          </a:p>
          <a:p>
            <a:r>
              <a:rPr lang="en-GB" b="1" dirty="0" smtClean="0">
                <a:solidFill>
                  <a:schemeClr val="bg1"/>
                </a:solidFill>
              </a:rPr>
              <a:t>Power Testing </a:t>
            </a:r>
            <a:r>
              <a:rPr lang="en-GB" dirty="0" smtClean="0">
                <a:solidFill>
                  <a:schemeClr val="bg1"/>
                </a:solidFill>
              </a:rPr>
              <a:t>– </a:t>
            </a:r>
            <a:r>
              <a:rPr lang="en-GB" dirty="0" err="1" smtClean="0"/>
              <a:t>vert</a:t>
            </a:r>
            <a:r>
              <a:rPr lang="en-GB" dirty="0" smtClean="0"/>
              <a:t> jump right &amp; left </a:t>
            </a:r>
            <a:endParaRPr lang="en-GB" b="1" dirty="0" smtClean="0">
              <a:solidFill>
                <a:schemeClr val="bg1"/>
              </a:solidFill>
            </a:endParaRPr>
          </a:p>
          <a:p>
            <a:r>
              <a:rPr lang="en-GB" b="1" dirty="0" smtClean="0">
                <a:solidFill>
                  <a:schemeClr val="bg1"/>
                </a:solidFill>
              </a:rPr>
              <a:t>Muscle endurance </a:t>
            </a:r>
            <a:r>
              <a:rPr lang="en-GB" dirty="0" smtClean="0">
                <a:solidFill>
                  <a:schemeClr val="bg1"/>
                </a:solidFill>
              </a:rPr>
              <a:t>– </a:t>
            </a:r>
            <a:r>
              <a:rPr lang="en-GB" dirty="0" smtClean="0"/>
              <a:t>inverted row, push up</a:t>
            </a:r>
          </a:p>
          <a:p>
            <a:r>
              <a:rPr lang="en-GB" b="1" dirty="0" smtClean="0">
                <a:solidFill>
                  <a:schemeClr val="bg1"/>
                </a:solidFill>
              </a:rPr>
              <a:t>Fitness</a:t>
            </a:r>
            <a:r>
              <a:rPr lang="en-GB" dirty="0" smtClean="0">
                <a:solidFill>
                  <a:schemeClr val="bg1"/>
                </a:solidFill>
              </a:rPr>
              <a:t> – </a:t>
            </a:r>
            <a:r>
              <a:rPr lang="en-GB" dirty="0" smtClean="0"/>
              <a:t>yoyo test, 2.4km, beep test, Cooper test</a:t>
            </a:r>
          </a:p>
          <a:p>
            <a:r>
              <a:rPr lang="en-GB" b="1" dirty="0" smtClean="0">
                <a:solidFill>
                  <a:schemeClr val="bg1"/>
                </a:solidFill>
              </a:rPr>
              <a:t>Body Fat – learn muscle </a:t>
            </a:r>
            <a:r>
              <a:rPr lang="en-GB" dirty="0" smtClean="0">
                <a:solidFill>
                  <a:schemeClr val="bg1"/>
                </a:solidFill>
              </a:rPr>
              <a:t>– </a:t>
            </a:r>
            <a:r>
              <a:rPr lang="en-GB" dirty="0" smtClean="0"/>
              <a:t>7site </a:t>
            </a:r>
            <a:r>
              <a:rPr lang="en-GB" dirty="0" err="1" smtClean="0"/>
              <a:t>skinfold</a:t>
            </a:r>
            <a:r>
              <a:rPr lang="en-GB" dirty="0" smtClean="0">
                <a:solidFill>
                  <a:schemeClr val="bg1"/>
                </a:solidFill>
              </a:rPr>
              <a:t> </a:t>
            </a:r>
          </a:p>
          <a:p>
            <a:r>
              <a:rPr lang="en-GB" b="1" dirty="0" smtClean="0">
                <a:solidFill>
                  <a:schemeClr val="bg1"/>
                </a:solidFill>
              </a:rPr>
              <a:t>Speed Test </a:t>
            </a:r>
            <a:r>
              <a:rPr lang="en-GB" dirty="0" smtClean="0">
                <a:solidFill>
                  <a:schemeClr val="bg1"/>
                </a:solidFill>
              </a:rPr>
              <a:t>– </a:t>
            </a:r>
            <a:r>
              <a:rPr lang="en-GB" dirty="0" smtClean="0"/>
              <a:t>AFL agility, T-Test, straight line 5m,10m 20m, 30m, 40m – max speed and </a:t>
            </a:r>
            <a:r>
              <a:rPr lang="en-GB" dirty="0" err="1" smtClean="0"/>
              <a:t>accl</a:t>
            </a:r>
            <a:endParaRPr lang="en-GB" dirty="0" smtClean="0"/>
          </a:p>
          <a:p>
            <a:pPr>
              <a:buNone/>
            </a:pPr>
            <a:endParaRPr lang="en-GB" dirty="0"/>
          </a:p>
        </p:txBody>
      </p:sp>
      <p:pic>
        <p:nvPicPr>
          <p:cNvPr id="6" name="Picture 5" descr="imagesCANR1F7L.jpg"/>
          <p:cNvPicPr>
            <a:picLocks noChangeAspect="1"/>
          </p:cNvPicPr>
          <p:nvPr/>
        </p:nvPicPr>
        <p:blipFill>
          <a:blip r:embed="rId2" cstate="print"/>
          <a:stretch>
            <a:fillRect/>
          </a:stretch>
        </p:blipFill>
        <p:spPr>
          <a:xfrm>
            <a:off x="4427984" y="4691860"/>
            <a:ext cx="3851126" cy="18365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amond(in)">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diamond(in)">
                                      <p:cBhvr>
                                        <p:cTn id="4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normAutofit/>
          </a:bodyPr>
          <a:lstStyle/>
          <a:p>
            <a:r>
              <a:rPr lang="en-GB" dirty="0" smtClean="0">
                <a:solidFill>
                  <a:srgbClr val="FFC000"/>
                </a:solidFill>
              </a:rPr>
              <a:t>Big Bang Exercises </a:t>
            </a:r>
            <a:endParaRPr lang="en-GB" dirty="0">
              <a:solidFill>
                <a:srgbClr val="FFC000"/>
              </a:solidFill>
            </a:endParaRPr>
          </a:p>
        </p:txBody>
      </p:sp>
      <p:sp>
        <p:nvSpPr>
          <p:cNvPr id="3" name="Content Placeholder 2"/>
          <p:cNvSpPr>
            <a:spLocks noGrp="1"/>
          </p:cNvSpPr>
          <p:nvPr>
            <p:ph idx="1"/>
          </p:nvPr>
        </p:nvSpPr>
        <p:spPr>
          <a:xfrm>
            <a:off x="457200" y="836712"/>
            <a:ext cx="8229600" cy="5832648"/>
          </a:xfrm>
        </p:spPr>
        <p:txBody>
          <a:bodyPr>
            <a:normAutofit/>
          </a:bodyPr>
          <a:lstStyle/>
          <a:p>
            <a:pPr marL="651510" indent="-514350" algn="ctr">
              <a:buFont typeface="+mj-lt"/>
              <a:buAutoNum type="arabicPeriod"/>
            </a:pPr>
            <a:r>
              <a:rPr lang="en-GB" sz="3500" b="1" dirty="0" smtClean="0">
                <a:solidFill>
                  <a:srgbClr val="00B050"/>
                </a:solidFill>
              </a:rPr>
              <a:t>Squats</a:t>
            </a:r>
          </a:p>
          <a:p>
            <a:pPr marL="651510" indent="-514350">
              <a:buFont typeface="+mj-lt"/>
              <a:buAutoNum type="arabicPeriod"/>
            </a:pPr>
            <a:r>
              <a:rPr lang="en-GB" b="1" dirty="0" smtClean="0">
                <a:solidFill>
                  <a:schemeClr val="bg1"/>
                </a:solidFill>
              </a:rPr>
              <a:t>Back Squat, Front Squat, Over head squat </a:t>
            </a:r>
          </a:p>
          <a:p>
            <a:pPr marL="651510" indent="-514350">
              <a:buNone/>
            </a:pPr>
            <a:r>
              <a:rPr lang="en-GB" sz="3900" dirty="0" smtClean="0"/>
              <a:t> </a:t>
            </a:r>
            <a:r>
              <a:rPr lang="en-US" sz="3500" b="1" dirty="0" smtClean="0">
                <a:solidFill>
                  <a:srgbClr val="002060"/>
                </a:solidFill>
              </a:rPr>
              <a:t>Quadriceps</a:t>
            </a:r>
          </a:p>
          <a:p>
            <a:pPr marL="651510" indent="-514350">
              <a:buNone/>
            </a:pPr>
            <a:r>
              <a:rPr lang="en-US" sz="3500" b="1" dirty="0" smtClean="0">
                <a:solidFill>
                  <a:srgbClr val="002060"/>
                </a:solidFill>
              </a:rPr>
              <a:t> Hamstrings</a:t>
            </a:r>
          </a:p>
          <a:p>
            <a:pPr marL="651510" indent="-514350">
              <a:buNone/>
            </a:pPr>
            <a:r>
              <a:rPr lang="en-US" sz="3500" b="1" dirty="0" smtClean="0">
                <a:solidFill>
                  <a:srgbClr val="002060"/>
                </a:solidFill>
              </a:rPr>
              <a:t> Calves</a:t>
            </a:r>
            <a:endParaRPr lang="en-GB" dirty="0" smtClean="0"/>
          </a:p>
          <a:p>
            <a:pPr>
              <a:buNone/>
            </a:pPr>
            <a:r>
              <a:rPr lang="en-GB" dirty="0" smtClean="0"/>
              <a:t>     </a:t>
            </a:r>
            <a:r>
              <a:rPr lang="en-US" sz="2400" b="1" dirty="0" smtClean="0">
                <a:solidFill>
                  <a:schemeClr val="bg1"/>
                </a:solidFill>
              </a:rPr>
              <a:t>studies have linked squatting strength with athletic ability Specifically, squatting helped athletes run faster and jump higher, which is why this exercise is part of virtually every professional athlete's training program.</a:t>
            </a:r>
            <a:endParaRPr lang="en-GB" sz="2400" b="1" dirty="0" smtClean="0">
              <a:solidFill>
                <a:schemeClr val="bg1"/>
              </a:solidFill>
            </a:endParaRPr>
          </a:p>
        </p:txBody>
      </p:sp>
      <p:pic>
        <p:nvPicPr>
          <p:cNvPr id="4" name="Picture 3" descr="squatting.png"/>
          <p:cNvPicPr>
            <a:picLocks noChangeAspect="1"/>
          </p:cNvPicPr>
          <p:nvPr/>
        </p:nvPicPr>
        <p:blipFill>
          <a:blip r:embed="rId2" cstate="print"/>
          <a:stretch>
            <a:fillRect/>
          </a:stretch>
        </p:blipFill>
        <p:spPr>
          <a:xfrm>
            <a:off x="4716016" y="2564904"/>
            <a:ext cx="3456384" cy="1975077"/>
          </a:xfrm>
          <a:prstGeom prst="rect">
            <a:avLst/>
          </a:prstGeom>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checkerboard(across)">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936104"/>
          </a:xfrm>
        </p:spPr>
        <p:txBody>
          <a:bodyPr/>
          <a:lstStyle/>
          <a:p>
            <a:r>
              <a:rPr lang="en-GB" dirty="0" smtClean="0">
                <a:solidFill>
                  <a:srgbClr val="FFC000"/>
                </a:solidFill>
              </a:rPr>
              <a:t>Deadlift</a:t>
            </a:r>
            <a:r>
              <a:rPr lang="en-GB" dirty="0" smtClean="0"/>
              <a:t> </a:t>
            </a:r>
            <a:endParaRPr lang="en-GB" dirty="0"/>
          </a:p>
        </p:txBody>
      </p:sp>
      <p:sp>
        <p:nvSpPr>
          <p:cNvPr id="3" name="Content Placeholder 2"/>
          <p:cNvSpPr>
            <a:spLocks noGrp="1"/>
          </p:cNvSpPr>
          <p:nvPr>
            <p:ph idx="1"/>
          </p:nvPr>
        </p:nvSpPr>
        <p:spPr>
          <a:xfrm>
            <a:off x="457200" y="1196752"/>
            <a:ext cx="8229600" cy="5112608"/>
          </a:xfrm>
        </p:spPr>
        <p:txBody>
          <a:bodyPr>
            <a:normAutofit fontScale="85000" lnSpcReduction="20000"/>
          </a:bodyPr>
          <a:lstStyle/>
          <a:p>
            <a:pPr algn="ctr">
              <a:buNone/>
            </a:pPr>
            <a:r>
              <a:rPr lang="en-GB" b="1" dirty="0" smtClean="0">
                <a:solidFill>
                  <a:srgbClr val="002060"/>
                </a:solidFill>
              </a:rPr>
              <a:t>Muscles Used </a:t>
            </a:r>
            <a:r>
              <a:rPr lang="en-GB" dirty="0" smtClean="0"/>
              <a:t> </a:t>
            </a:r>
          </a:p>
          <a:p>
            <a:r>
              <a:rPr lang="en-GB" sz="2400" b="1" dirty="0" smtClean="0">
                <a:solidFill>
                  <a:srgbClr val="002060"/>
                </a:solidFill>
              </a:rPr>
              <a:t>Core (abs and </a:t>
            </a:r>
            <a:r>
              <a:rPr lang="en-GB" sz="2400" b="1" dirty="0" err="1" smtClean="0">
                <a:solidFill>
                  <a:srgbClr val="002060"/>
                </a:solidFill>
              </a:rPr>
              <a:t>obliques</a:t>
            </a:r>
            <a:r>
              <a:rPr lang="en-GB" sz="2400" b="1" dirty="0" smtClean="0">
                <a:solidFill>
                  <a:srgbClr val="002060"/>
                </a:solidFill>
              </a:rPr>
              <a:t>) </a:t>
            </a:r>
          </a:p>
          <a:p>
            <a:r>
              <a:rPr lang="en-GB" sz="2400" b="1" dirty="0" smtClean="0">
                <a:solidFill>
                  <a:srgbClr val="002060"/>
                </a:solidFill>
              </a:rPr>
              <a:t>Hamstring</a:t>
            </a:r>
          </a:p>
          <a:p>
            <a:r>
              <a:rPr lang="en-GB" sz="2400" b="1" dirty="0" smtClean="0">
                <a:solidFill>
                  <a:srgbClr val="002060"/>
                </a:solidFill>
              </a:rPr>
              <a:t> </a:t>
            </a:r>
            <a:r>
              <a:rPr lang="en-GB" sz="2400" b="1" dirty="0" err="1" smtClean="0">
                <a:solidFill>
                  <a:srgbClr val="002060"/>
                </a:solidFill>
              </a:rPr>
              <a:t>Glutes</a:t>
            </a:r>
            <a:endParaRPr lang="en-GB" sz="2400" b="1" dirty="0" smtClean="0">
              <a:solidFill>
                <a:srgbClr val="002060"/>
              </a:solidFill>
            </a:endParaRPr>
          </a:p>
          <a:p>
            <a:r>
              <a:rPr lang="en-GB" sz="2400" b="1" dirty="0" smtClean="0">
                <a:solidFill>
                  <a:srgbClr val="002060"/>
                </a:solidFill>
              </a:rPr>
              <a:t>Forearms</a:t>
            </a:r>
          </a:p>
          <a:p>
            <a:r>
              <a:rPr lang="en-GB" sz="2400" b="1" dirty="0" smtClean="0">
                <a:solidFill>
                  <a:srgbClr val="002060"/>
                </a:solidFill>
              </a:rPr>
              <a:t>Spinal Erectors</a:t>
            </a:r>
          </a:p>
          <a:p>
            <a:r>
              <a:rPr lang="en-GB" sz="2400" b="1" dirty="0" smtClean="0">
                <a:solidFill>
                  <a:srgbClr val="002060"/>
                </a:solidFill>
              </a:rPr>
              <a:t> Lower Back,</a:t>
            </a:r>
          </a:p>
          <a:p>
            <a:r>
              <a:rPr lang="en-GB" sz="2400" b="1" dirty="0" smtClean="0">
                <a:solidFill>
                  <a:srgbClr val="002060"/>
                </a:solidFill>
              </a:rPr>
              <a:t>Middle and Upper Traps</a:t>
            </a:r>
          </a:p>
          <a:p>
            <a:r>
              <a:rPr lang="en-GB" sz="2400" b="1" dirty="0" smtClean="0">
                <a:solidFill>
                  <a:srgbClr val="002060"/>
                </a:solidFill>
              </a:rPr>
              <a:t>Calves</a:t>
            </a:r>
          </a:p>
          <a:p>
            <a:endParaRPr lang="en-GB" sz="2400" b="1" dirty="0" smtClean="0">
              <a:solidFill>
                <a:srgbClr val="002060"/>
              </a:solidFill>
            </a:endParaRPr>
          </a:p>
          <a:p>
            <a:r>
              <a:rPr lang="en-GB" b="1" dirty="0" smtClean="0">
                <a:solidFill>
                  <a:schemeClr val="bg1"/>
                </a:solidFill>
              </a:rPr>
              <a:t>“Everyone should perform some form of the deadlift because it strengthens the whole body, protects you from pain and injury, and teaches you to move properly” </a:t>
            </a:r>
          </a:p>
          <a:p>
            <a:r>
              <a:rPr lang="en-GB" b="1" dirty="0" smtClean="0">
                <a:solidFill>
                  <a:srgbClr val="00B050"/>
                </a:solidFill>
              </a:rPr>
              <a:t>(</a:t>
            </a:r>
            <a:r>
              <a:rPr lang="en-GB" i="1" dirty="0" smtClean="0">
                <a:solidFill>
                  <a:srgbClr val="00B050"/>
                </a:solidFill>
              </a:rPr>
              <a:t>Charles </a:t>
            </a:r>
            <a:r>
              <a:rPr lang="en-GB" i="1" dirty="0" err="1" smtClean="0">
                <a:solidFill>
                  <a:srgbClr val="00B050"/>
                </a:solidFill>
              </a:rPr>
              <a:t>Poliquin</a:t>
            </a:r>
            <a:r>
              <a:rPr lang="en-GB" i="1" dirty="0" smtClean="0">
                <a:solidFill>
                  <a:srgbClr val="00B050"/>
                </a:solidFill>
              </a:rPr>
              <a:t>)</a:t>
            </a:r>
            <a:endParaRPr lang="en-GB" b="1" dirty="0" smtClean="0">
              <a:solidFill>
                <a:srgbClr val="00B050"/>
              </a:solidFill>
            </a:endParaRPr>
          </a:p>
        </p:txBody>
      </p:sp>
      <p:pic>
        <p:nvPicPr>
          <p:cNvPr id="5" name="Picture 4" descr="deadlift.png"/>
          <p:cNvPicPr>
            <a:picLocks noChangeAspect="1"/>
          </p:cNvPicPr>
          <p:nvPr/>
        </p:nvPicPr>
        <p:blipFill>
          <a:blip r:embed="rId2" cstate="print"/>
          <a:stretch>
            <a:fillRect/>
          </a:stretch>
        </p:blipFill>
        <p:spPr>
          <a:xfrm>
            <a:off x="6012160" y="1700808"/>
            <a:ext cx="2622454" cy="23762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92088"/>
          </a:xfrm>
        </p:spPr>
        <p:txBody>
          <a:bodyPr>
            <a:normAutofit fontScale="90000"/>
          </a:bodyPr>
          <a:lstStyle/>
          <a:p>
            <a:r>
              <a:rPr lang="en-GB" dirty="0" smtClean="0">
                <a:solidFill>
                  <a:srgbClr val="FFC000"/>
                </a:solidFill>
              </a:rPr>
              <a:t>Romanian Deadlift (RDL) </a:t>
            </a:r>
            <a:endParaRPr lang="en-GB" dirty="0">
              <a:solidFill>
                <a:srgbClr val="FFC000"/>
              </a:solidFill>
            </a:endParaRPr>
          </a:p>
        </p:txBody>
      </p:sp>
      <p:sp>
        <p:nvSpPr>
          <p:cNvPr id="3" name="Content Placeholder 2"/>
          <p:cNvSpPr>
            <a:spLocks noGrp="1"/>
          </p:cNvSpPr>
          <p:nvPr>
            <p:ph idx="1"/>
          </p:nvPr>
        </p:nvSpPr>
        <p:spPr>
          <a:xfrm>
            <a:off x="457200" y="980728"/>
            <a:ext cx="8229600" cy="5544616"/>
          </a:xfrm>
        </p:spPr>
        <p:txBody>
          <a:bodyPr/>
          <a:lstStyle/>
          <a:p>
            <a:pPr algn="ctr">
              <a:buNone/>
            </a:pPr>
            <a:r>
              <a:rPr lang="en-GB" b="1" dirty="0" smtClean="0">
                <a:solidFill>
                  <a:srgbClr val="002060"/>
                </a:solidFill>
              </a:rPr>
              <a:t>Muscles Used</a:t>
            </a:r>
          </a:p>
          <a:p>
            <a:pPr>
              <a:buNone/>
            </a:pPr>
            <a:r>
              <a:rPr lang="en-GB" b="1" dirty="0" smtClean="0">
                <a:solidFill>
                  <a:srgbClr val="002060"/>
                </a:solidFill>
              </a:rPr>
              <a:t>Lumbar Erectors</a:t>
            </a:r>
          </a:p>
          <a:p>
            <a:pPr>
              <a:buNone/>
            </a:pPr>
            <a:r>
              <a:rPr lang="en-GB" b="1" dirty="0" smtClean="0">
                <a:solidFill>
                  <a:srgbClr val="002060"/>
                </a:solidFill>
              </a:rPr>
              <a:t> </a:t>
            </a:r>
            <a:r>
              <a:rPr lang="en-GB" b="1" dirty="0" err="1" smtClean="0">
                <a:solidFill>
                  <a:srgbClr val="002060"/>
                </a:solidFill>
              </a:rPr>
              <a:t>Gluteals</a:t>
            </a:r>
            <a:endParaRPr lang="en-GB" b="1" dirty="0" smtClean="0">
              <a:solidFill>
                <a:srgbClr val="002060"/>
              </a:solidFill>
            </a:endParaRPr>
          </a:p>
          <a:p>
            <a:pPr>
              <a:buNone/>
            </a:pPr>
            <a:r>
              <a:rPr lang="en-GB" b="1" dirty="0" smtClean="0">
                <a:solidFill>
                  <a:srgbClr val="002060"/>
                </a:solidFill>
              </a:rPr>
              <a:t> Hamstrings — primarily the hamstrings.</a:t>
            </a:r>
          </a:p>
          <a:p>
            <a:pPr algn="ctr">
              <a:buNone/>
            </a:pPr>
            <a:r>
              <a:rPr lang="en-GB" b="1" dirty="0" smtClean="0">
                <a:solidFill>
                  <a:schemeClr val="bg1"/>
                </a:solidFill>
              </a:rPr>
              <a:t>Benefits</a:t>
            </a:r>
          </a:p>
          <a:p>
            <a:pPr>
              <a:buNone/>
            </a:pPr>
            <a:r>
              <a:rPr lang="en-GB" b="1" dirty="0" smtClean="0">
                <a:solidFill>
                  <a:schemeClr val="bg1"/>
                </a:solidFill>
              </a:rPr>
              <a:t>Enhances speed development  helps to prevent</a:t>
            </a:r>
          </a:p>
          <a:p>
            <a:pPr>
              <a:buNone/>
            </a:pPr>
            <a:r>
              <a:rPr lang="en-GB" b="1" dirty="0" smtClean="0">
                <a:solidFill>
                  <a:schemeClr val="bg1"/>
                </a:solidFill>
              </a:rPr>
              <a:t>Injury.   </a:t>
            </a:r>
            <a:r>
              <a:rPr lang="en-GB" b="1" dirty="0" smtClean="0">
                <a:solidFill>
                  <a:srgbClr val="002060"/>
                </a:solidFill>
              </a:rPr>
              <a:t>  </a:t>
            </a:r>
          </a:p>
          <a:p>
            <a:pPr algn="ctr">
              <a:buNone/>
            </a:pPr>
            <a:r>
              <a:rPr lang="en-GB" dirty="0" smtClean="0"/>
              <a:t> </a:t>
            </a:r>
            <a:endParaRPr lang="en-GB" dirty="0"/>
          </a:p>
        </p:txBody>
      </p:sp>
      <p:pic>
        <p:nvPicPr>
          <p:cNvPr id="4" name="Picture 3" descr="RDL.png"/>
          <p:cNvPicPr>
            <a:picLocks noChangeAspect="1"/>
          </p:cNvPicPr>
          <p:nvPr/>
        </p:nvPicPr>
        <p:blipFill>
          <a:blip r:embed="rId2" cstate="print"/>
          <a:stretch>
            <a:fillRect/>
          </a:stretch>
        </p:blipFill>
        <p:spPr>
          <a:xfrm>
            <a:off x="4067944" y="4365104"/>
            <a:ext cx="4752527" cy="230889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diamond(in)">
                                      <p:cBhvr>
                                        <p:cTn id="25" dur="2000"/>
                                        <p:tgtEl>
                                          <p:spTgt spid="3">
                                            <p:txEl>
                                              <p:pRg st="4" end="4"/>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diamond(in)">
                                      <p:cBhvr>
                                        <p:cTn id="28" dur="2000"/>
                                        <p:tgtEl>
                                          <p:spTgt spid="3">
                                            <p:txEl>
                                              <p:pRg st="5" end="5"/>
                                            </p:txEl>
                                          </p:spTgt>
                                        </p:tgtEl>
                                      </p:cBhvr>
                                    </p:animEffect>
                                  </p:childTnLst>
                                </p:cTn>
                              </p:par>
                              <p:par>
                                <p:cTn id="29" presetID="8" presetClass="entr" presetSubtype="1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diamond(in)">
                                      <p:cBhvr>
                                        <p:cTn id="31" dur="20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fill="hold"/>
                                        <p:tgtEl>
                                          <p:spTgt spid="4"/>
                                        </p:tgtEl>
                                        <p:attrNameLst>
                                          <p:attrName>ppt_x</p:attrName>
                                        </p:attrNameLst>
                                      </p:cBhvr>
                                      <p:tavLst>
                                        <p:tav tm="0">
                                          <p:val>
                                            <p:strVal val="#ppt_x"/>
                                          </p:val>
                                        </p:tav>
                                        <p:tav tm="100000">
                                          <p:val>
                                            <p:strVal val="#ppt_x"/>
                                          </p:val>
                                        </p:tav>
                                      </p:tavLst>
                                    </p:anim>
                                    <p:anim calcmode="lin" valueType="num">
                                      <p:cBhvr additive="base">
                                        <p:cTn id="3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C000"/>
                </a:solidFill>
              </a:rPr>
              <a:t>Bench Press </a:t>
            </a:r>
            <a:endParaRPr lang="en-GB" dirty="0">
              <a:solidFill>
                <a:srgbClr val="FFC000"/>
              </a:solidFill>
            </a:endParaRPr>
          </a:p>
        </p:txBody>
      </p:sp>
      <p:sp>
        <p:nvSpPr>
          <p:cNvPr id="3" name="Content Placeholder 2"/>
          <p:cNvSpPr>
            <a:spLocks noGrp="1"/>
          </p:cNvSpPr>
          <p:nvPr>
            <p:ph idx="1"/>
          </p:nvPr>
        </p:nvSpPr>
        <p:spPr>
          <a:xfrm>
            <a:off x="457200" y="1124744"/>
            <a:ext cx="7467600" cy="5001419"/>
          </a:xfrm>
        </p:spPr>
        <p:txBody>
          <a:bodyPr>
            <a:normAutofit fontScale="92500" lnSpcReduction="10000"/>
          </a:bodyPr>
          <a:lstStyle/>
          <a:p>
            <a:pPr algn="ctr">
              <a:buNone/>
            </a:pPr>
            <a:r>
              <a:rPr lang="en-GB" b="1" dirty="0" smtClean="0">
                <a:solidFill>
                  <a:srgbClr val="002060"/>
                </a:solidFill>
              </a:rPr>
              <a:t>Muscles Used</a:t>
            </a:r>
          </a:p>
          <a:p>
            <a:pPr>
              <a:buNone/>
            </a:pPr>
            <a:r>
              <a:rPr lang="en-GB" b="1" dirty="0" smtClean="0">
                <a:solidFill>
                  <a:srgbClr val="002060"/>
                </a:solidFill>
              </a:rPr>
              <a:t>Shoulders</a:t>
            </a:r>
          </a:p>
          <a:p>
            <a:pPr>
              <a:buNone/>
            </a:pPr>
            <a:r>
              <a:rPr lang="en-GB" b="1" dirty="0" smtClean="0">
                <a:solidFill>
                  <a:srgbClr val="002060"/>
                </a:solidFill>
              </a:rPr>
              <a:t> Pectorals</a:t>
            </a:r>
          </a:p>
          <a:p>
            <a:pPr>
              <a:buNone/>
            </a:pPr>
            <a:r>
              <a:rPr lang="en-GB" b="1" dirty="0" smtClean="0">
                <a:solidFill>
                  <a:srgbClr val="002060"/>
                </a:solidFill>
              </a:rPr>
              <a:t> Forearms </a:t>
            </a:r>
          </a:p>
          <a:p>
            <a:pPr>
              <a:buNone/>
            </a:pPr>
            <a:r>
              <a:rPr lang="en-GB" b="1" dirty="0" smtClean="0">
                <a:solidFill>
                  <a:srgbClr val="002060"/>
                </a:solidFill>
              </a:rPr>
              <a:t>Triceps</a:t>
            </a:r>
          </a:p>
          <a:p>
            <a:pPr algn="ctr">
              <a:buNone/>
            </a:pPr>
            <a:r>
              <a:rPr lang="en-GB" b="1" dirty="0" smtClean="0">
                <a:solidFill>
                  <a:schemeClr val="bg1"/>
                </a:solidFill>
              </a:rPr>
              <a:t>BENEFITS</a:t>
            </a:r>
          </a:p>
          <a:p>
            <a:pPr>
              <a:buNone/>
            </a:pPr>
            <a:r>
              <a:rPr lang="en-GB" sz="2600" b="1" dirty="0" smtClean="0">
                <a:solidFill>
                  <a:schemeClr val="bg1"/>
                </a:solidFill>
              </a:rPr>
              <a:t>Bench press is a compound workout, almost all muscles of your upper body are involved this helps when time is a issue in the gym. </a:t>
            </a:r>
          </a:p>
          <a:p>
            <a:pPr>
              <a:buNone/>
            </a:pPr>
            <a:r>
              <a:rPr lang="en-GB" sz="2600" b="1" dirty="0" smtClean="0">
                <a:solidFill>
                  <a:schemeClr val="bg1"/>
                </a:solidFill>
              </a:rPr>
              <a:t>It also promotes bone density and stimulates the nervous system    </a:t>
            </a:r>
            <a:endParaRPr lang="en-GB" sz="2600" b="1" dirty="0">
              <a:solidFill>
                <a:schemeClr val="bg1"/>
              </a:solidFill>
            </a:endParaRPr>
          </a:p>
        </p:txBody>
      </p:sp>
      <p:pic>
        <p:nvPicPr>
          <p:cNvPr id="4" name="Picture 3" descr="Bench press.jpg"/>
          <p:cNvPicPr>
            <a:picLocks noChangeAspect="1"/>
          </p:cNvPicPr>
          <p:nvPr/>
        </p:nvPicPr>
        <p:blipFill>
          <a:blip r:embed="rId2" cstate="print"/>
          <a:stretch>
            <a:fillRect/>
          </a:stretch>
        </p:blipFill>
        <p:spPr>
          <a:xfrm>
            <a:off x="5220072" y="2132856"/>
            <a:ext cx="3701049" cy="15841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checkerboard(across)">
                                      <p:cBhvr>
                                        <p:cTn id="16" dur="500"/>
                                        <p:tgtEl>
                                          <p:spTgt spid="3">
                                            <p:txEl>
                                              <p:pRg st="1" end="1"/>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heckerboard(across)">
                                      <p:cBhvr>
                                        <p:cTn id="19" dur="500"/>
                                        <p:tgtEl>
                                          <p:spTgt spid="3">
                                            <p:txEl>
                                              <p:pRg st="2" end="2"/>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diamond(in)">
                                      <p:cBhvr>
                                        <p:cTn id="33" dur="2000"/>
                                        <p:tgtEl>
                                          <p:spTgt spid="3">
                                            <p:txEl>
                                              <p:pRg st="6" end="6"/>
                                            </p:txEl>
                                          </p:spTgt>
                                        </p:tgtEl>
                                      </p:cBhvr>
                                    </p:animEffect>
                                  </p:childTnLst>
                                </p:cTn>
                              </p:par>
                              <p:par>
                                <p:cTn id="34" presetID="8" presetClass="entr" presetSubtype="16"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diamond(in)">
                                      <p:cBhvr>
                                        <p:cTn id="36"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r>
              <a:rPr lang="en-GB" dirty="0" smtClean="0">
                <a:solidFill>
                  <a:srgbClr val="FFC000"/>
                </a:solidFill>
              </a:rPr>
              <a:t>Bent Over Row </a:t>
            </a:r>
            <a:endParaRPr lang="en-GB" dirty="0">
              <a:solidFill>
                <a:srgbClr val="FFC000"/>
              </a:solidFill>
            </a:endParaRPr>
          </a:p>
        </p:txBody>
      </p:sp>
      <p:sp>
        <p:nvSpPr>
          <p:cNvPr id="3" name="Content Placeholder 2"/>
          <p:cNvSpPr>
            <a:spLocks noGrp="1"/>
          </p:cNvSpPr>
          <p:nvPr>
            <p:ph idx="1"/>
          </p:nvPr>
        </p:nvSpPr>
        <p:spPr>
          <a:xfrm>
            <a:off x="457200" y="836712"/>
            <a:ext cx="8229600" cy="5832648"/>
          </a:xfrm>
        </p:spPr>
        <p:txBody>
          <a:bodyPr>
            <a:normAutofit fontScale="92500" lnSpcReduction="10000"/>
          </a:bodyPr>
          <a:lstStyle/>
          <a:p>
            <a:pPr algn="ctr">
              <a:buNone/>
            </a:pPr>
            <a:r>
              <a:rPr lang="en-GB" b="1" dirty="0" smtClean="0">
                <a:solidFill>
                  <a:srgbClr val="92D050"/>
                </a:solidFill>
              </a:rPr>
              <a:t>Muscles</a:t>
            </a:r>
          </a:p>
          <a:p>
            <a:pPr>
              <a:buNone/>
            </a:pPr>
            <a:r>
              <a:rPr lang="en-GB" b="1" dirty="0" err="1" smtClean="0">
                <a:solidFill>
                  <a:srgbClr val="92D050"/>
                </a:solidFill>
              </a:rPr>
              <a:t>Lats</a:t>
            </a:r>
            <a:endParaRPr lang="en-GB" b="1" dirty="0" smtClean="0">
              <a:solidFill>
                <a:srgbClr val="92D050"/>
              </a:solidFill>
            </a:endParaRPr>
          </a:p>
          <a:p>
            <a:pPr>
              <a:buNone/>
            </a:pPr>
            <a:r>
              <a:rPr lang="en-GB" b="1" dirty="0" smtClean="0">
                <a:solidFill>
                  <a:srgbClr val="92D050"/>
                </a:solidFill>
              </a:rPr>
              <a:t> Rhomboids</a:t>
            </a:r>
          </a:p>
          <a:p>
            <a:pPr>
              <a:buNone/>
            </a:pPr>
            <a:r>
              <a:rPr lang="en-GB" b="1" dirty="0" smtClean="0">
                <a:solidFill>
                  <a:srgbClr val="92D050"/>
                </a:solidFill>
              </a:rPr>
              <a:t> Rear </a:t>
            </a:r>
            <a:r>
              <a:rPr lang="en-GB" b="1" dirty="0" err="1" smtClean="0">
                <a:solidFill>
                  <a:srgbClr val="92D050"/>
                </a:solidFill>
              </a:rPr>
              <a:t>Delts</a:t>
            </a:r>
            <a:endParaRPr lang="en-GB" b="1" dirty="0" smtClean="0">
              <a:solidFill>
                <a:srgbClr val="92D050"/>
              </a:solidFill>
            </a:endParaRPr>
          </a:p>
          <a:p>
            <a:pPr>
              <a:buNone/>
            </a:pPr>
            <a:r>
              <a:rPr lang="en-GB" b="1" dirty="0" smtClean="0">
                <a:solidFill>
                  <a:srgbClr val="92D050"/>
                </a:solidFill>
              </a:rPr>
              <a:t> Traps</a:t>
            </a:r>
          </a:p>
          <a:p>
            <a:pPr>
              <a:buNone/>
            </a:pPr>
            <a:r>
              <a:rPr lang="en-GB" b="1" dirty="0" smtClean="0">
                <a:solidFill>
                  <a:srgbClr val="92D050"/>
                </a:solidFill>
              </a:rPr>
              <a:t>Biceps</a:t>
            </a:r>
          </a:p>
          <a:p>
            <a:pPr algn="ctr">
              <a:buNone/>
            </a:pPr>
            <a:r>
              <a:rPr lang="en-GB" b="1" dirty="0" smtClean="0">
                <a:solidFill>
                  <a:srgbClr val="C00000"/>
                </a:solidFill>
              </a:rPr>
              <a:t>Benefits</a:t>
            </a:r>
          </a:p>
          <a:p>
            <a:pPr>
              <a:buNone/>
            </a:pPr>
            <a:r>
              <a:rPr lang="en-GB" sz="2600" b="1" dirty="0" smtClean="0">
                <a:solidFill>
                  <a:schemeClr val="bg1"/>
                </a:solidFill>
              </a:rPr>
              <a:t>This exercise works large and specific muscles (full back) yet engage the whole system fingers to toes. The bent torso acts as a lever under the resistance of the bar. The lower back (the spinal vertebrae supported by the erectors) provides the fulcrum and bears an extraordinary load. </a:t>
            </a:r>
          </a:p>
          <a:p>
            <a:pPr>
              <a:buNone/>
            </a:pPr>
            <a:endParaRPr lang="en-GB" b="1" dirty="0" smtClean="0">
              <a:solidFill>
                <a:schemeClr val="bg1"/>
              </a:solidFill>
            </a:endParaRPr>
          </a:p>
          <a:p>
            <a:pPr>
              <a:buNone/>
            </a:pPr>
            <a:endParaRPr lang="en-GB" b="1" dirty="0">
              <a:solidFill>
                <a:schemeClr val="bg1"/>
              </a:solidFill>
            </a:endParaRPr>
          </a:p>
        </p:txBody>
      </p:sp>
      <p:pic>
        <p:nvPicPr>
          <p:cNvPr id="7" name="Picture 6" descr="bent over row.jpg"/>
          <p:cNvPicPr>
            <a:picLocks noChangeAspect="1"/>
          </p:cNvPicPr>
          <p:nvPr/>
        </p:nvPicPr>
        <p:blipFill>
          <a:blip r:embed="rId2" cstate="print"/>
          <a:stretch>
            <a:fillRect/>
          </a:stretch>
        </p:blipFill>
        <p:spPr>
          <a:xfrm>
            <a:off x="5831632" y="1412776"/>
            <a:ext cx="3312368" cy="236597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diamond(in)">
                                      <p:cBhvr>
                                        <p:cTn id="39" dur="2000"/>
                                        <p:tgtEl>
                                          <p:spTgt spid="3">
                                            <p:txEl>
                                              <p:pRg st="6" end="6"/>
                                            </p:txEl>
                                          </p:spTgt>
                                        </p:tgtEl>
                                      </p:cBhvr>
                                    </p:animEffect>
                                  </p:childTnLst>
                                </p:cTn>
                              </p:par>
                              <p:par>
                                <p:cTn id="40" presetID="8" presetClass="entr" presetSubtype="16"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amond(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r>
              <a:rPr lang="en-GB" dirty="0" smtClean="0">
                <a:solidFill>
                  <a:srgbClr val="FFC000"/>
                </a:solidFill>
              </a:rPr>
              <a:t>Rules</a:t>
            </a:r>
            <a:r>
              <a:rPr lang="en-GB" dirty="0" smtClean="0">
                <a:solidFill>
                  <a:srgbClr val="C00000"/>
                </a:solidFill>
              </a:rPr>
              <a:t>  </a:t>
            </a:r>
            <a:r>
              <a:rPr lang="en-GB" dirty="0" smtClean="0"/>
              <a:t> </a:t>
            </a:r>
            <a:endParaRPr lang="en-GB" dirty="0"/>
          </a:p>
        </p:txBody>
      </p:sp>
      <p:sp>
        <p:nvSpPr>
          <p:cNvPr id="3" name="Content Placeholder 2"/>
          <p:cNvSpPr>
            <a:spLocks noGrp="1"/>
          </p:cNvSpPr>
          <p:nvPr>
            <p:ph idx="1"/>
          </p:nvPr>
        </p:nvSpPr>
        <p:spPr>
          <a:xfrm>
            <a:off x="457200" y="1052736"/>
            <a:ext cx="8229600" cy="5256624"/>
          </a:xfrm>
        </p:spPr>
        <p:txBody>
          <a:bodyPr>
            <a:normAutofit lnSpcReduction="10000"/>
          </a:bodyPr>
          <a:lstStyle/>
          <a:p>
            <a:r>
              <a:rPr lang="en-GB" b="1" dirty="0" smtClean="0">
                <a:solidFill>
                  <a:schemeClr val="bg1"/>
                </a:solidFill>
              </a:rPr>
              <a:t>Technique most important (not about how much you lift its how you lift it)  </a:t>
            </a:r>
          </a:p>
          <a:p>
            <a:r>
              <a:rPr lang="en-GB" b="1" dirty="0" smtClean="0">
                <a:solidFill>
                  <a:schemeClr val="bg1"/>
                </a:solidFill>
              </a:rPr>
              <a:t> </a:t>
            </a:r>
          </a:p>
          <a:p>
            <a:endParaRPr lang="en-GB" b="1" dirty="0" smtClean="0">
              <a:solidFill>
                <a:schemeClr val="bg1"/>
              </a:solidFill>
            </a:endParaRPr>
          </a:p>
          <a:p>
            <a:endParaRPr lang="en-GB" b="1" dirty="0" smtClean="0">
              <a:solidFill>
                <a:schemeClr val="bg1"/>
              </a:solidFill>
            </a:endParaRPr>
          </a:p>
          <a:p>
            <a:endParaRPr lang="en-GB" b="1" dirty="0" smtClean="0">
              <a:solidFill>
                <a:schemeClr val="bg1"/>
              </a:solidFill>
            </a:endParaRPr>
          </a:p>
          <a:p>
            <a:endParaRPr lang="en-GB" b="1" dirty="0" smtClean="0">
              <a:solidFill>
                <a:schemeClr val="bg1"/>
              </a:solidFill>
            </a:endParaRPr>
          </a:p>
          <a:p>
            <a:r>
              <a:rPr lang="en-GB" b="1" dirty="0" smtClean="0">
                <a:solidFill>
                  <a:schemeClr val="bg1"/>
                </a:solidFill>
              </a:rPr>
              <a:t>Front –Back, Push – Pull  </a:t>
            </a:r>
          </a:p>
          <a:p>
            <a:r>
              <a:rPr lang="en-GB" b="1" dirty="0" smtClean="0">
                <a:solidFill>
                  <a:schemeClr val="bg1"/>
                </a:solidFill>
              </a:rPr>
              <a:t>Working Full length of muscles  </a:t>
            </a:r>
          </a:p>
          <a:p>
            <a:r>
              <a:rPr lang="en-GB" b="1" dirty="0" smtClean="0">
                <a:solidFill>
                  <a:schemeClr val="bg1"/>
                </a:solidFill>
              </a:rPr>
              <a:t>Breathing    </a:t>
            </a:r>
          </a:p>
          <a:p>
            <a:endParaRPr lang="en-GB" dirty="0"/>
          </a:p>
        </p:txBody>
      </p:sp>
      <p:pic>
        <p:nvPicPr>
          <p:cNvPr id="4" name="Picture 3" descr="bad squat.jpg"/>
          <p:cNvPicPr>
            <a:picLocks noChangeAspect="1"/>
          </p:cNvPicPr>
          <p:nvPr/>
        </p:nvPicPr>
        <p:blipFill>
          <a:blip r:embed="rId2" cstate="print"/>
          <a:stretch>
            <a:fillRect/>
          </a:stretch>
        </p:blipFill>
        <p:spPr>
          <a:xfrm>
            <a:off x="971600" y="1988840"/>
            <a:ext cx="2808312" cy="2239169"/>
          </a:xfrm>
          <a:prstGeom prst="rect">
            <a:avLst/>
          </a:prstGeom>
        </p:spPr>
      </p:pic>
      <p:pic>
        <p:nvPicPr>
          <p:cNvPr id="6" name="Picture 5" descr="DL.jpg"/>
          <p:cNvPicPr>
            <a:picLocks noChangeAspect="1"/>
          </p:cNvPicPr>
          <p:nvPr/>
        </p:nvPicPr>
        <p:blipFill>
          <a:blip r:embed="rId3" cstate="print"/>
          <a:stretch>
            <a:fillRect/>
          </a:stretch>
        </p:blipFill>
        <p:spPr>
          <a:xfrm>
            <a:off x="5822668" y="2132856"/>
            <a:ext cx="2781780" cy="2412411"/>
          </a:xfrm>
          <a:prstGeom prst="rect">
            <a:avLst/>
          </a:prstGeom>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diamond(in)">
                                      <p:cBhvr>
                                        <p:cTn id="19" dur="20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diamond(in)">
                                      <p:cBhvr>
                                        <p:cTn id="24" dur="2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ox(in)">
                                      <p:cBhvr>
                                        <p:cTn id="35" dur="5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1" presetClass="entr" presetSubtype="0" fill="hold" nodeType="clickEffect">
                                  <p:stCondLst>
                                    <p:cond delay="0"/>
                                  </p:stCondLst>
                                  <p:childTnLst>
                                    <p:set>
                                      <p:cBhvr>
                                        <p:cTn id="39" dur="1000">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normAutofit fontScale="90000"/>
          </a:bodyPr>
          <a:lstStyle/>
          <a:p>
            <a:r>
              <a:rPr lang="en-GB" dirty="0" smtClean="0"/>
              <a:t>What is Physical Fitness ?</a:t>
            </a:r>
            <a:endParaRPr lang="en-GB" dirty="0"/>
          </a:p>
        </p:txBody>
      </p:sp>
      <p:sp>
        <p:nvSpPr>
          <p:cNvPr id="3" name="Content Placeholder 2"/>
          <p:cNvSpPr>
            <a:spLocks noGrp="1"/>
          </p:cNvSpPr>
          <p:nvPr>
            <p:ph idx="1"/>
          </p:nvPr>
        </p:nvSpPr>
        <p:spPr>
          <a:xfrm>
            <a:off x="457200" y="980728"/>
            <a:ext cx="7467600" cy="5145435"/>
          </a:xfrm>
        </p:spPr>
        <p:txBody>
          <a:bodyPr/>
          <a:lstStyle/>
          <a:p>
            <a:endParaRPr lang="en-GB" dirty="0"/>
          </a:p>
        </p:txBody>
      </p:sp>
      <p:sp>
        <p:nvSpPr>
          <p:cNvPr id="4" name="Oval 3"/>
          <p:cNvSpPr/>
          <p:nvPr/>
        </p:nvSpPr>
        <p:spPr>
          <a:xfrm>
            <a:off x="3203848" y="2924944"/>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Player </a:t>
            </a:r>
            <a:endParaRPr lang="en-GB" dirty="0"/>
          </a:p>
        </p:txBody>
      </p:sp>
      <p:sp>
        <p:nvSpPr>
          <p:cNvPr id="5" name="Oval 4"/>
          <p:cNvSpPr/>
          <p:nvPr/>
        </p:nvSpPr>
        <p:spPr>
          <a:xfrm>
            <a:off x="755576" y="2060848"/>
            <a:ext cx="158417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Skills </a:t>
            </a:r>
            <a:endParaRPr lang="en-GB" dirty="0"/>
          </a:p>
        </p:txBody>
      </p:sp>
      <p:sp>
        <p:nvSpPr>
          <p:cNvPr id="6" name="Oval 5"/>
          <p:cNvSpPr/>
          <p:nvPr/>
        </p:nvSpPr>
        <p:spPr>
          <a:xfrm>
            <a:off x="3419872" y="1124744"/>
            <a:ext cx="194421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Aerobic Endurance </a:t>
            </a:r>
            <a:endParaRPr lang="en-GB" dirty="0"/>
          </a:p>
        </p:txBody>
      </p:sp>
      <p:sp>
        <p:nvSpPr>
          <p:cNvPr id="7" name="Oval 6"/>
          <p:cNvSpPr/>
          <p:nvPr/>
        </p:nvSpPr>
        <p:spPr>
          <a:xfrm>
            <a:off x="6300192" y="2060848"/>
            <a:ext cx="1512168"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Strength </a:t>
            </a:r>
            <a:endParaRPr lang="en-GB" dirty="0"/>
          </a:p>
        </p:txBody>
      </p:sp>
      <p:sp>
        <p:nvSpPr>
          <p:cNvPr id="8" name="Oval 7"/>
          <p:cNvSpPr/>
          <p:nvPr/>
        </p:nvSpPr>
        <p:spPr>
          <a:xfrm>
            <a:off x="539552" y="4365104"/>
            <a:ext cx="1656184"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Flexibility/ Mobility  </a:t>
            </a:r>
            <a:endParaRPr lang="en-GB" dirty="0"/>
          </a:p>
        </p:txBody>
      </p:sp>
      <p:sp>
        <p:nvSpPr>
          <p:cNvPr id="9" name="Oval 8"/>
          <p:cNvSpPr/>
          <p:nvPr/>
        </p:nvSpPr>
        <p:spPr>
          <a:xfrm>
            <a:off x="3563888" y="5013176"/>
            <a:ext cx="151216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Agility </a:t>
            </a:r>
            <a:endParaRPr lang="en-GB" dirty="0"/>
          </a:p>
        </p:txBody>
      </p:sp>
      <p:sp>
        <p:nvSpPr>
          <p:cNvPr id="10" name="Oval 9"/>
          <p:cNvSpPr/>
          <p:nvPr/>
        </p:nvSpPr>
        <p:spPr>
          <a:xfrm>
            <a:off x="6156176" y="4221088"/>
            <a:ext cx="1512168"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Speed/ Power </a:t>
            </a:r>
            <a:endParaRPr lang="en-GB" dirty="0"/>
          </a:p>
        </p:txBody>
      </p:sp>
      <p:cxnSp>
        <p:nvCxnSpPr>
          <p:cNvPr id="17" name="Straight Arrow Connector 16"/>
          <p:cNvCxnSpPr>
            <a:stCxn id="4" idx="0"/>
          </p:cNvCxnSpPr>
          <p:nvPr/>
        </p:nvCxnSpPr>
        <p:spPr>
          <a:xfrm flipV="1">
            <a:off x="4283968" y="1988840"/>
            <a:ext cx="0" cy="93610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4" idx="6"/>
            <a:endCxn id="7" idx="3"/>
          </p:cNvCxnSpPr>
          <p:nvPr/>
        </p:nvCxnSpPr>
        <p:spPr>
          <a:xfrm flipV="1">
            <a:off x="5364088" y="2921326"/>
            <a:ext cx="1157556" cy="54367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4" idx="4"/>
            <a:endCxn id="9" idx="0"/>
          </p:cNvCxnSpPr>
          <p:nvPr/>
        </p:nvCxnSpPr>
        <p:spPr>
          <a:xfrm>
            <a:off x="4283968" y="4005064"/>
            <a:ext cx="36004" cy="100811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3"/>
            <a:endCxn id="8" idx="6"/>
          </p:cNvCxnSpPr>
          <p:nvPr/>
        </p:nvCxnSpPr>
        <p:spPr>
          <a:xfrm flipH="1">
            <a:off x="2195736" y="3846884"/>
            <a:ext cx="1324472" cy="102227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 idx="5"/>
            <a:endCxn id="10" idx="2"/>
          </p:cNvCxnSpPr>
          <p:nvPr/>
        </p:nvCxnSpPr>
        <p:spPr>
          <a:xfrm>
            <a:off x="5047728" y="3846884"/>
            <a:ext cx="1108448" cy="84225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4" idx="2"/>
            <a:endCxn id="5" idx="5"/>
          </p:cNvCxnSpPr>
          <p:nvPr/>
        </p:nvCxnSpPr>
        <p:spPr>
          <a:xfrm flipH="1" flipV="1">
            <a:off x="2107755" y="2798400"/>
            <a:ext cx="1096093" cy="66660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amond(in)">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ox(in)">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linds(horizontal)">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r>
              <a:rPr lang="en-GB" dirty="0" smtClean="0">
                <a:solidFill>
                  <a:srgbClr val="FFC000"/>
                </a:solidFill>
              </a:rPr>
              <a:t>Programme design  </a:t>
            </a:r>
            <a:endParaRPr lang="en-GB" dirty="0">
              <a:solidFill>
                <a:srgbClr val="FFC000"/>
              </a:solidFill>
            </a:endParaRPr>
          </a:p>
        </p:txBody>
      </p:sp>
      <p:sp>
        <p:nvSpPr>
          <p:cNvPr id="3" name="Content Placeholder 2"/>
          <p:cNvSpPr>
            <a:spLocks noGrp="1"/>
          </p:cNvSpPr>
          <p:nvPr>
            <p:ph idx="1"/>
          </p:nvPr>
        </p:nvSpPr>
        <p:spPr>
          <a:xfrm>
            <a:off x="457200" y="836712"/>
            <a:ext cx="8229600" cy="5688632"/>
          </a:xfrm>
        </p:spPr>
        <p:txBody>
          <a:bodyPr>
            <a:normAutofit fontScale="85000" lnSpcReduction="20000"/>
          </a:bodyPr>
          <a:lstStyle/>
          <a:p>
            <a:pPr algn="ctr">
              <a:buNone/>
            </a:pPr>
            <a:r>
              <a:rPr lang="en-GB" dirty="0" smtClean="0"/>
              <a:t> </a:t>
            </a:r>
            <a:r>
              <a:rPr lang="en-GB" sz="4200" b="1" dirty="0" smtClean="0">
                <a:solidFill>
                  <a:srgbClr val="00B050"/>
                </a:solidFill>
              </a:rPr>
              <a:t>Template</a:t>
            </a:r>
            <a:r>
              <a:rPr lang="en-GB" sz="4200" b="1" dirty="0" smtClean="0">
                <a:solidFill>
                  <a:srgbClr val="C00000"/>
                </a:solidFill>
              </a:rPr>
              <a:t> </a:t>
            </a:r>
          </a:p>
          <a:p>
            <a:r>
              <a:rPr lang="en-GB" b="1" dirty="0" smtClean="0">
                <a:solidFill>
                  <a:schemeClr val="bg1"/>
                </a:solidFill>
              </a:rPr>
              <a:t>Muscle activation, movement pre – (warm up)</a:t>
            </a:r>
          </a:p>
          <a:p>
            <a:pPr algn="ctr">
              <a:buNone/>
            </a:pPr>
            <a:r>
              <a:rPr lang="en-GB" b="1" dirty="0" smtClean="0">
                <a:solidFill>
                  <a:srgbClr val="92D050"/>
                </a:solidFill>
              </a:rPr>
              <a:t>(10min)</a:t>
            </a:r>
          </a:p>
          <a:p>
            <a:r>
              <a:rPr lang="en-GB" b="1" dirty="0" smtClean="0">
                <a:solidFill>
                  <a:schemeClr val="bg1"/>
                </a:solidFill>
              </a:rPr>
              <a:t>Power/ Plyometrics </a:t>
            </a:r>
          </a:p>
          <a:p>
            <a:pPr algn="ctr">
              <a:buNone/>
            </a:pPr>
            <a:r>
              <a:rPr lang="en-GB" b="1" dirty="0" smtClean="0">
                <a:solidFill>
                  <a:schemeClr val="accent1">
                    <a:lumMod val="75000"/>
                  </a:schemeClr>
                </a:solidFill>
              </a:rPr>
              <a:t>(10min) </a:t>
            </a:r>
          </a:p>
          <a:p>
            <a:r>
              <a:rPr lang="en-GB" b="1" dirty="0" smtClean="0">
                <a:solidFill>
                  <a:schemeClr val="bg1"/>
                </a:solidFill>
              </a:rPr>
              <a:t>Skills</a:t>
            </a:r>
          </a:p>
          <a:p>
            <a:pPr algn="ctr">
              <a:buNone/>
            </a:pPr>
            <a:r>
              <a:rPr lang="en-GB" b="1" dirty="0" smtClean="0">
                <a:solidFill>
                  <a:srgbClr val="FFFF00"/>
                </a:solidFill>
              </a:rPr>
              <a:t>(5min) </a:t>
            </a:r>
          </a:p>
          <a:p>
            <a:r>
              <a:rPr lang="en-GB" b="1" dirty="0" smtClean="0">
                <a:solidFill>
                  <a:schemeClr val="bg1"/>
                </a:solidFill>
              </a:rPr>
              <a:t>Strength</a:t>
            </a:r>
          </a:p>
          <a:p>
            <a:pPr algn="ctr">
              <a:buNone/>
            </a:pPr>
            <a:r>
              <a:rPr lang="en-GB" b="1" dirty="0" smtClean="0">
                <a:solidFill>
                  <a:srgbClr val="C00000"/>
                </a:solidFill>
              </a:rPr>
              <a:t>(30min)</a:t>
            </a:r>
            <a:r>
              <a:rPr lang="en-GB" b="1" dirty="0" smtClean="0">
                <a:solidFill>
                  <a:srgbClr val="00B050"/>
                </a:solidFill>
              </a:rPr>
              <a:t> </a:t>
            </a:r>
          </a:p>
          <a:p>
            <a:r>
              <a:rPr lang="en-GB" b="1" dirty="0" smtClean="0">
                <a:solidFill>
                  <a:schemeClr val="bg1"/>
                </a:solidFill>
              </a:rPr>
              <a:t>EDS – (Endurance)</a:t>
            </a:r>
          </a:p>
          <a:p>
            <a:pPr algn="ctr">
              <a:buNone/>
            </a:pPr>
            <a:r>
              <a:rPr lang="en-GB" b="1" dirty="0" smtClean="0">
                <a:solidFill>
                  <a:srgbClr val="00B050"/>
                </a:solidFill>
              </a:rPr>
              <a:t>(10min)</a:t>
            </a:r>
          </a:p>
          <a:p>
            <a:r>
              <a:rPr lang="en-GB" b="1" dirty="0" smtClean="0">
                <a:solidFill>
                  <a:schemeClr val="bg1"/>
                </a:solidFill>
              </a:rPr>
              <a:t>Recovery (cool-down)</a:t>
            </a:r>
          </a:p>
          <a:p>
            <a:pPr algn="ctr">
              <a:buNone/>
            </a:pPr>
            <a:r>
              <a:rPr lang="en-GB" b="1" dirty="0" smtClean="0">
                <a:solidFill>
                  <a:srgbClr val="00B0F0"/>
                </a:solidFill>
              </a:rPr>
              <a:t>(10min)  </a:t>
            </a:r>
          </a:p>
          <a:p>
            <a:endParaRPr lang="en-GB" dirty="0" smtClean="0"/>
          </a:p>
          <a:p>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r>
              <a:rPr lang="en-GB" dirty="0" smtClean="0">
                <a:solidFill>
                  <a:srgbClr val="FFC000"/>
                </a:solidFill>
              </a:rPr>
              <a:t>Planning &amp; programming </a:t>
            </a:r>
            <a:endParaRPr lang="en-GB" dirty="0">
              <a:solidFill>
                <a:srgbClr val="FFC000"/>
              </a:solidFill>
            </a:endParaRPr>
          </a:p>
        </p:txBody>
      </p:sp>
      <p:sp>
        <p:nvSpPr>
          <p:cNvPr id="3" name="Content Placeholder 2"/>
          <p:cNvSpPr>
            <a:spLocks noGrp="1"/>
          </p:cNvSpPr>
          <p:nvPr>
            <p:ph idx="1"/>
          </p:nvPr>
        </p:nvSpPr>
        <p:spPr>
          <a:xfrm>
            <a:off x="457200" y="1052736"/>
            <a:ext cx="8229600" cy="5256624"/>
          </a:xfrm>
        </p:spPr>
        <p:txBody>
          <a:bodyPr>
            <a:normAutofit fontScale="77500" lnSpcReduction="20000"/>
          </a:bodyPr>
          <a:lstStyle/>
          <a:p>
            <a:pPr algn="ctr">
              <a:buNone/>
            </a:pPr>
            <a:r>
              <a:rPr lang="en-GB" b="1" dirty="0" smtClean="0">
                <a:solidFill>
                  <a:srgbClr val="C00000"/>
                </a:solidFill>
              </a:rPr>
              <a:t>Strength</a:t>
            </a:r>
            <a:r>
              <a:rPr lang="en-GB" dirty="0" smtClean="0"/>
              <a:t> </a:t>
            </a:r>
          </a:p>
          <a:p>
            <a:pPr>
              <a:buNone/>
            </a:pPr>
            <a:r>
              <a:rPr lang="en-GB" dirty="0" smtClean="0"/>
              <a:t> </a:t>
            </a:r>
            <a:r>
              <a:rPr lang="en-GB" b="1" dirty="0" smtClean="0">
                <a:solidFill>
                  <a:schemeClr val="bg1"/>
                </a:solidFill>
              </a:rPr>
              <a:t>Working at 70% - 90% of 1RM </a:t>
            </a:r>
          </a:p>
          <a:p>
            <a:pPr>
              <a:buNone/>
            </a:pPr>
            <a:r>
              <a:rPr lang="en-GB" b="1" dirty="0" smtClean="0">
                <a:solidFill>
                  <a:schemeClr val="bg1"/>
                </a:solidFill>
              </a:rPr>
              <a:t>From about 3-6 reps </a:t>
            </a:r>
          </a:p>
          <a:p>
            <a:pPr>
              <a:buNone/>
            </a:pPr>
            <a:r>
              <a:rPr lang="en-GB" b="1" dirty="0" smtClean="0">
                <a:solidFill>
                  <a:schemeClr val="bg1"/>
                </a:solidFill>
              </a:rPr>
              <a:t>Around 3-5 sets </a:t>
            </a:r>
          </a:p>
          <a:p>
            <a:pPr>
              <a:buNone/>
            </a:pPr>
            <a:r>
              <a:rPr lang="en-GB" sz="2600" b="1" dirty="0" smtClean="0"/>
              <a:t>This allows the lifter to handle near maximal loads without pushing to the point of a true one repetition maximum</a:t>
            </a:r>
            <a:r>
              <a:rPr lang="en-GB" sz="2200" b="1" dirty="0" smtClean="0"/>
              <a:t> </a:t>
            </a:r>
          </a:p>
          <a:p>
            <a:pPr>
              <a:buNone/>
            </a:pPr>
            <a:r>
              <a:rPr lang="en-GB" sz="2200" b="1" dirty="0" smtClean="0">
                <a:solidFill>
                  <a:schemeClr val="bg1"/>
                </a:solidFill>
              </a:rPr>
              <a:t>Rest (3 – 5min)</a:t>
            </a:r>
          </a:p>
          <a:p>
            <a:pPr algn="ctr">
              <a:buNone/>
            </a:pPr>
            <a:r>
              <a:rPr lang="en-GB" b="1" dirty="0" smtClean="0">
                <a:solidFill>
                  <a:srgbClr val="00B050"/>
                </a:solidFill>
              </a:rPr>
              <a:t>Power</a:t>
            </a:r>
          </a:p>
          <a:p>
            <a:pPr>
              <a:buNone/>
            </a:pPr>
            <a:r>
              <a:rPr lang="en-GB" b="1" dirty="0" smtClean="0">
                <a:solidFill>
                  <a:schemeClr val="bg1"/>
                </a:solidFill>
              </a:rPr>
              <a:t>Working around 40% -60% of 1RM </a:t>
            </a:r>
          </a:p>
          <a:p>
            <a:pPr>
              <a:buNone/>
            </a:pPr>
            <a:r>
              <a:rPr lang="en-GB" b="1" dirty="0" smtClean="0">
                <a:solidFill>
                  <a:schemeClr val="bg1"/>
                </a:solidFill>
              </a:rPr>
              <a:t>From between 2-5 reps,</a:t>
            </a:r>
          </a:p>
          <a:p>
            <a:pPr>
              <a:buNone/>
            </a:pPr>
            <a:r>
              <a:rPr lang="en-GB" b="1" dirty="0" smtClean="0">
                <a:solidFill>
                  <a:schemeClr val="bg1"/>
                </a:solidFill>
              </a:rPr>
              <a:t>Between 5-10 sets</a:t>
            </a:r>
          </a:p>
          <a:p>
            <a:pPr>
              <a:buNone/>
            </a:pPr>
            <a:r>
              <a:rPr lang="en-GB" sz="2600" dirty="0" smtClean="0"/>
              <a:t>Using fewer reps (2-5) allows you to facilitates proper technique on all repetitions and delays the onset of fatigue</a:t>
            </a:r>
          </a:p>
          <a:p>
            <a:pPr>
              <a:buNone/>
            </a:pPr>
            <a:r>
              <a:rPr lang="en-GB" sz="2600" b="1" dirty="0" smtClean="0">
                <a:solidFill>
                  <a:schemeClr val="bg1"/>
                </a:solidFill>
              </a:rPr>
              <a:t>Rest (1:8) </a:t>
            </a:r>
          </a:p>
          <a:p>
            <a:pPr>
              <a:buNone/>
            </a:pPr>
            <a:r>
              <a:rPr lang="en-GB" sz="2600" dirty="0" smtClean="0"/>
              <a:t> </a:t>
            </a:r>
          </a:p>
          <a:p>
            <a:pPr>
              <a:buNone/>
            </a:pP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120720"/>
          </a:xfrm>
        </p:spPr>
        <p:txBody>
          <a:bodyPr>
            <a:normAutofit fontScale="85000" lnSpcReduction="20000"/>
          </a:bodyPr>
          <a:lstStyle/>
          <a:p>
            <a:pPr algn="ctr">
              <a:buNone/>
            </a:pPr>
            <a:r>
              <a:rPr lang="en-GB" b="1" dirty="0" smtClean="0">
                <a:solidFill>
                  <a:srgbClr val="FFC000"/>
                </a:solidFill>
              </a:rPr>
              <a:t>Hypertrophy</a:t>
            </a:r>
          </a:p>
          <a:p>
            <a:pPr>
              <a:buNone/>
            </a:pPr>
            <a:r>
              <a:rPr lang="en-GB" b="1" dirty="0" smtClean="0">
                <a:solidFill>
                  <a:schemeClr val="bg1">
                    <a:lumMod val="95000"/>
                    <a:lumOff val="5000"/>
                  </a:schemeClr>
                </a:solidFill>
              </a:rPr>
              <a:t>Working between 60% - 80% 1RM </a:t>
            </a:r>
          </a:p>
          <a:p>
            <a:pPr>
              <a:buNone/>
            </a:pPr>
            <a:r>
              <a:rPr lang="en-GB" b="1" dirty="0" smtClean="0">
                <a:solidFill>
                  <a:schemeClr val="bg1">
                    <a:lumMod val="95000"/>
                    <a:lumOff val="5000"/>
                  </a:schemeClr>
                </a:solidFill>
              </a:rPr>
              <a:t>Between 4-5 sets and 8-10 reps</a:t>
            </a:r>
          </a:p>
          <a:p>
            <a:pPr>
              <a:buNone/>
            </a:pPr>
            <a:r>
              <a:rPr lang="en-GB" b="1" dirty="0" smtClean="0"/>
              <a:t>Working at a moderate range of 4 sets of 10 reps allows the lifter to handle loads that stress the muscle quickly while facilitating sufficient time under tension. </a:t>
            </a:r>
          </a:p>
          <a:p>
            <a:pPr>
              <a:buNone/>
            </a:pPr>
            <a:r>
              <a:rPr lang="en-GB" b="1" dirty="0" smtClean="0">
                <a:solidFill>
                  <a:schemeClr val="bg1">
                    <a:lumMod val="95000"/>
                    <a:lumOff val="5000"/>
                  </a:schemeClr>
                </a:solidFill>
              </a:rPr>
              <a:t>Rest (3-5min)</a:t>
            </a:r>
            <a:endParaRPr lang="en-GB" b="1" dirty="0" smtClean="0">
              <a:solidFill>
                <a:srgbClr val="0070C0"/>
              </a:solidFill>
            </a:endParaRPr>
          </a:p>
          <a:p>
            <a:pPr algn="ctr">
              <a:buNone/>
            </a:pPr>
            <a:r>
              <a:rPr lang="en-GB" b="1" dirty="0" smtClean="0">
                <a:solidFill>
                  <a:srgbClr val="0070C0"/>
                </a:solidFill>
              </a:rPr>
              <a:t>Muscular Endurance </a:t>
            </a:r>
          </a:p>
          <a:p>
            <a:pPr>
              <a:buNone/>
            </a:pPr>
            <a:r>
              <a:rPr lang="en-GB" b="1" dirty="0" smtClean="0">
                <a:solidFill>
                  <a:schemeClr val="bg1"/>
                </a:solidFill>
              </a:rPr>
              <a:t>Working between 20% - 60% 1RM </a:t>
            </a:r>
          </a:p>
          <a:p>
            <a:pPr>
              <a:buNone/>
            </a:pPr>
            <a:r>
              <a:rPr lang="en-GB" b="1" dirty="0" smtClean="0">
                <a:solidFill>
                  <a:schemeClr val="bg1"/>
                </a:solidFill>
              </a:rPr>
              <a:t>Between 3-4 sets and 12 – 20 reps</a:t>
            </a:r>
          </a:p>
          <a:p>
            <a:pPr>
              <a:buNone/>
            </a:pPr>
            <a:r>
              <a:rPr lang="en-GB" b="1" dirty="0" smtClean="0"/>
              <a:t>A set and rep scheme of 3 sets of 20 reps allows the lifter to work for extended periods of time, thereby improving muscular endurance.</a:t>
            </a:r>
          </a:p>
          <a:p>
            <a:pPr>
              <a:buNone/>
            </a:pPr>
            <a:r>
              <a:rPr lang="en-GB" b="1" dirty="0" smtClean="0">
                <a:solidFill>
                  <a:schemeClr val="bg1"/>
                </a:solidFill>
              </a:rPr>
              <a:t>Rest time (30s – 60s) </a:t>
            </a:r>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Variety </a:t>
            </a:r>
            <a:endParaRPr lang="en-GB" dirty="0"/>
          </a:p>
        </p:txBody>
      </p:sp>
      <p:sp>
        <p:nvSpPr>
          <p:cNvPr id="3" name="Content Placeholder 2"/>
          <p:cNvSpPr>
            <a:spLocks noGrp="1"/>
          </p:cNvSpPr>
          <p:nvPr>
            <p:ph idx="1"/>
          </p:nvPr>
        </p:nvSpPr>
        <p:spPr/>
        <p:txBody>
          <a:bodyPr/>
          <a:lstStyle/>
          <a:p>
            <a:r>
              <a:rPr lang="en-GB" dirty="0" smtClean="0"/>
              <a:t>Change Training </a:t>
            </a:r>
          </a:p>
          <a:p>
            <a:r>
              <a:rPr lang="en-GB" dirty="0" smtClean="0"/>
              <a:t>No 2 sessions the same</a:t>
            </a:r>
          </a:p>
          <a:p>
            <a:r>
              <a:rPr lang="en-GB" dirty="0" smtClean="0"/>
              <a:t>Lots of different drills  </a:t>
            </a:r>
          </a:p>
          <a:p>
            <a:r>
              <a:rPr lang="en-GB" dirty="0" smtClean="0"/>
              <a:t>Try to use a ball during endurance sessions </a:t>
            </a:r>
          </a:p>
          <a:p>
            <a:r>
              <a:rPr lang="en-GB" dirty="0" smtClean="0"/>
              <a:t>Get feedback from </a:t>
            </a:r>
            <a:r>
              <a:rPr lang="en-GB" smtClean="0"/>
              <a:t>the players </a:t>
            </a:r>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normAutofit fontScale="90000"/>
          </a:bodyPr>
          <a:lstStyle/>
          <a:p>
            <a:r>
              <a:rPr lang="en-GB" dirty="0" smtClean="0">
                <a:solidFill>
                  <a:srgbClr val="FFC000"/>
                </a:solidFill>
              </a:rPr>
              <a:t>What most important </a:t>
            </a:r>
            <a:endParaRPr lang="en-GB" dirty="0">
              <a:solidFill>
                <a:srgbClr val="FFC000"/>
              </a:solidFill>
            </a:endParaRPr>
          </a:p>
        </p:txBody>
      </p:sp>
      <p:sp>
        <p:nvSpPr>
          <p:cNvPr id="3" name="Content Placeholder 2"/>
          <p:cNvSpPr>
            <a:spLocks noGrp="1"/>
          </p:cNvSpPr>
          <p:nvPr>
            <p:ph idx="1"/>
          </p:nvPr>
        </p:nvSpPr>
        <p:spPr/>
        <p:txBody>
          <a:bodyPr/>
          <a:lstStyle/>
          <a:p>
            <a:r>
              <a:rPr lang="en-GB" dirty="0" smtClean="0"/>
              <a:t>Mobility Flexibility</a:t>
            </a:r>
          </a:p>
          <a:p>
            <a:r>
              <a:rPr lang="en-GB" dirty="0" smtClean="0"/>
              <a:t>Strength / Movement </a:t>
            </a:r>
          </a:p>
          <a:p>
            <a:r>
              <a:rPr lang="en-GB" dirty="0" smtClean="0"/>
              <a:t>Aerobic Endurance </a:t>
            </a:r>
          </a:p>
          <a:p>
            <a:r>
              <a:rPr lang="en-GB" dirty="0" smtClean="0"/>
              <a:t>Power</a:t>
            </a:r>
          </a:p>
          <a:p>
            <a:r>
              <a:rPr lang="en-GB" dirty="0" smtClean="0"/>
              <a:t> Speed </a:t>
            </a:r>
          </a:p>
          <a:p>
            <a:r>
              <a:rPr lang="en-GB" dirty="0" smtClean="0"/>
              <a:t>Agility </a:t>
            </a:r>
          </a:p>
          <a:p>
            <a:r>
              <a:rPr lang="en-GB" dirty="0" smtClean="0"/>
              <a:t>Skills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amond(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normAutofit fontScale="90000"/>
          </a:bodyPr>
          <a:lstStyle/>
          <a:p>
            <a:r>
              <a:rPr lang="en-GB" dirty="0" smtClean="0"/>
              <a:t>Know Your Sport </a:t>
            </a:r>
            <a:endParaRPr lang="en-GB" dirty="0"/>
          </a:p>
        </p:txBody>
      </p:sp>
      <p:sp>
        <p:nvSpPr>
          <p:cNvPr id="3" name="Content Placeholder 2"/>
          <p:cNvSpPr>
            <a:spLocks noGrp="1"/>
          </p:cNvSpPr>
          <p:nvPr>
            <p:ph idx="1"/>
          </p:nvPr>
        </p:nvSpPr>
        <p:spPr>
          <a:xfrm>
            <a:off x="457200" y="1052736"/>
            <a:ext cx="7467600" cy="5073427"/>
          </a:xfrm>
        </p:spPr>
        <p:txBody>
          <a:bodyPr/>
          <a:lstStyle/>
          <a:p>
            <a:pPr algn="ctr">
              <a:buNone/>
            </a:pPr>
            <a:r>
              <a:rPr lang="en-GB" b="1" dirty="0" smtClean="0">
                <a:solidFill>
                  <a:srgbClr val="FFC000"/>
                </a:solidFill>
              </a:rPr>
              <a:t>GAA Football needs </a:t>
            </a:r>
          </a:p>
          <a:p>
            <a:r>
              <a:rPr lang="en-GB" dirty="0" smtClean="0"/>
              <a:t>10 to 7.5 Km per game = 70% of this is walking and jogging </a:t>
            </a:r>
          </a:p>
          <a:p>
            <a:r>
              <a:rPr lang="en-GB" dirty="0" smtClean="0"/>
              <a:t>2-4mins of total match is spent sprinting over 19kph- average distance 3m to 20m</a:t>
            </a:r>
          </a:p>
          <a:p>
            <a:r>
              <a:rPr lang="en-GB" dirty="0" smtClean="0"/>
              <a:t>60- 80 COD </a:t>
            </a:r>
          </a:p>
          <a:p>
            <a:r>
              <a:rPr lang="en-GB" dirty="0" smtClean="0"/>
              <a:t>Jumping, Tackling and Lots of Impacts   </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1" presetClass="entr" presetSubtype="0" fill="hold" grpId="1" nodeType="clickEffect">
                                  <p:stCondLst>
                                    <p:cond delay="0"/>
                                  </p:stCondLst>
                                  <p:childTnLst>
                                    <p:set>
                                      <p:cBhvr>
                                        <p:cTn id="12" dur="1000">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heckerboard(across)">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amond(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linds(horizont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Season </a:t>
            </a:r>
            <a:endParaRPr lang="en-GB" dirty="0"/>
          </a:p>
        </p:txBody>
      </p:sp>
      <p:graphicFrame>
        <p:nvGraphicFramePr>
          <p:cNvPr id="4" name="Content Placeholder 3"/>
          <p:cNvGraphicFramePr>
            <a:graphicFrameLocks noGrp="1"/>
          </p:cNvGraphicFramePr>
          <p:nvPr>
            <p:ph idx="1"/>
          </p:nvPr>
        </p:nvGraphicFramePr>
        <p:xfrm>
          <a:off x="395537" y="1628800"/>
          <a:ext cx="8568948" cy="4738703"/>
        </p:xfrm>
        <a:graphic>
          <a:graphicData uri="http://schemas.openxmlformats.org/drawingml/2006/table">
            <a:tbl>
              <a:tblPr firstRow="1" bandRow="1">
                <a:tableStyleId>{5C22544A-7EE6-4342-B048-85BDC9FD1C3A}</a:tableStyleId>
              </a:tblPr>
              <a:tblGrid>
                <a:gridCol w="676114"/>
                <a:gridCol w="739435"/>
                <a:gridCol w="739435"/>
                <a:gridCol w="961266"/>
                <a:gridCol w="916197"/>
                <a:gridCol w="792088"/>
                <a:gridCol w="792088"/>
                <a:gridCol w="720080"/>
                <a:gridCol w="720080"/>
                <a:gridCol w="720080"/>
                <a:gridCol w="792085"/>
              </a:tblGrid>
              <a:tr h="460648">
                <a:tc>
                  <a:txBody>
                    <a:bodyPr/>
                    <a:lstStyle/>
                    <a:p>
                      <a:r>
                        <a:rPr lang="en-GB" dirty="0" smtClean="0"/>
                        <a:t>Nov</a:t>
                      </a:r>
                      <a:r>
                        <a:rPr lang="en-GB" baseline="0" dirty="0" smtClean="0"/>
                        <a:t> </a:t>
                      </a:r>
                      <a:endParaRPr lang="en-GB" dirty="0"/>
                    </a:p>
                  </a:txBody>
                  <a:tcPr/>
                </a:tc>
                <a:tc>
                  <a:txBody>
                    <a:bodyPr/>
                    <a:lstStyle/>
                    <a:p>
                      <a:r>
                        <a:rPr lang="en-GB" dirty="0" smtClean="0"/>
                        <a:t>Dec</a:t>
                      </a:r>
                      <a:endParaRPr lang="en-GB" dirty="0"/>
                    </a:p>
                  </a:txBody>
                  <a:tcPr/>
                </a:tc>
                <a:tc>
                  <a:txBody>
                    <a:bodyPr/>
                    <a:lstStyle/>
                    <a:p>
                      <a:r>
                        <a:rPr lang="en-GB" dirty="0" smtClean="0"/>
                        <a:t>Jan</a:t>
                      </a:r>
                      <a:endParaRPr lang="en-GB" dirty="0"/>
                    </a:p>
                  </a:txBody>
                  <a:tcPr/>
                </a:tc>
                <a:tc>
                  <a:txBody>
                    <a:bodyPr/>
                    <a:lstStyle/>
                    <a:p>
                      <a:r>
                        <a:rPr lang="en-GB" dirty="0" smtClean="0"/>
                        <a:t>Feb</a:t>
                      </a:r>
                      <a:endParaRPr lang="en-GB" dirty="0"/>
                    </a:p>
                  </a:txBody>
                  <a:tcPr/>
                </a:tc>
                <a:tc>
                  <a:txBody>
                    <a:bodyPr/>
                    <a:lstStyle/>
                    <a:p>
                      <a:r>
                        <a:rPr lang="en-GB" dirty="0" smtClean="0"/>
                        <a:t>Mar</a:t>
                      </a:r>
                      <a:endParaRPr lang="en-GB" dirty="0"/>
                    </a:p>
                  </a:txBody>
                  <a:tcPr/>
                </a:tc>
                <a:tc>
                  <a:txBody>
                    <a:bodyPr/>
                    <a:lstStyle/>
                    <a:p>
                      <a:r>
                        <a:rPr lang="en-GB" dirty="0" smtClean="0"/>
                        <a:t>Apr</a:t>
                      </a:r>
                      <a:endParaRPr lang="en-GB" dirty="0"/>
                    </a:p>
                  </a:txBody>
                  <a:tcPr/>
                </a:tc>
                <a:tc>
                  <a:txBody>
                    <a:bodyPr/>
                    <a:lstStyle/>
                    <a:p>
                      <a:r>
                        <a:rPr lang="en-GB" dirty="0" smtClean="0"/>
                        <a:t>May</a:t>
                      </a:r>
                      <a:endParaRPr lang="en-GB" dirty="0"/>
                    </a:p>
                  </a:txBody>
                  <a:tcPr/>
                </a:tc>
                <a:tc>
                  <a:txBody>
                    <a:bodyPr/>
                    <a:lstStyle/>
                    <a:p>
                      <a:r>
                        <a:rPr lang="en-GB" dirty="0" smtClean="0"/>
                        <a:t>Jun</a:t>
                      </a:r>
                      <a:endParaRPr lang="en-GB" dirty="0"/>
                    </a:p>
                  </a:txBody>
                  <a:tcPr/>
                </a:tc>
                <a:tc>
                  <a:txBody>
                    <a:bodyPr/>
                    <a:lstStyle/>
                    <a:p>
                      <a:r>
                        <a:rPr lang="en-GB" dirty="0" smtClean="0"/>
                        <a:t>Jul</a:t>
                      </a:r>
                      <a:endParaRPr lang="en-GB" dirty="0"/>
                    </a:p>
                  </a:txBody>
                  <a:tcPr/>
                </a:tc>
                <a:tc>
                  <a:txBody>
                    <a:bodyPr/>
                    <a:lstStyle/>
                    <a:p>
                      <a:r>
                        <a:rPr lang="en-GB" dirty="0" smtClean="0"/>
                        <a:t>Aug</a:t>
                      </a:r>
                      <a:endParaRPr lang="en-GB" dirty="0"/>
                    </a:p>
                  </a:txBody>
                  <a:tcPr/>
                </a:tc>
                <a:tc>
                  <a:txBody>
                    <a:bodyPr/>
                    <a:lstStyle/>
                    <a:p>
                      <a:r>
                        <a:rPr lang="en-GB" dirty="0" smtClean="0"/>
                        <a:t>Sept</a:t>
                      </a:r>
                      <a:endParaRPr lang="en-GB" dirty="0"/>
                    </a:p>
                  </a:txBody>
                  <a:tcPr/>
                </a:tc>
              </a:tr>
              <a:tr h="672731">
                <a:tc>
                  <a:txBody>
                    <a:bodyPr/>
                    <a:lstStyle/>
                    <a:p>
                      <a:r>
                        <a:rPr lang="en-GB" dirty="0" smtClean="0"/>
                        <a:t>S&amp;C</a:t>
                      </a:r>
                    </a:p>
                  </a:txBody>
                  <a:tcPr>
                    <a:solidFill>
                      <a:srgbClr val="92D050"/>
                    </a:solidFill>
                  </a:tcPr>
                </a:tc>
                <a:tc>
                  <a:txBody>
                    <a:bodyPr/>
                    <a:lstStyle/>
                    <a:p>
                      <a:r>
                        <a:rPr lang="en-GB" dirty="0" smtClean="0"/>
                        <a:t>S&amp;C</a:t>
                      </a:r>
                      <a:endParaRPr lang="en-GB" dirty="0"/>
                    </a:p>
                  </a:txBody>
                  <a:tcPr>
                    <a:solidFill>
                      <a:srgbClr val="92D050"/>
                    </a:solidFill>
                  </a:tcPr>
                </a:tc>
                <a:tc>
                  <a:txBody>
                    <a:bodyPr/>
                    <a:lstStyle/>
                    <a:p>
                      <a:r>
                        <a:rPr lang="en-GB" dirty="0" smtClean="0"/>
                        <a:t>S&amp;C</a:t>
                      </a:r>
                      <a:endParaRPr lang="en-GB" dirty="0"/>
                    </a:p>
                  </a:txBody>
                  <a:tcPr>
                    <a:solidFill>
                      <a:srgbClr val="92D050"/>
                    </a:solidFill>
                  </a:tcPr>
                </a:tc>
                <a:tc>
                  <a:txBody>
                    <a:bodyPr/>
                    <a:lstStyle/>
                    <a:p>
                      <a:r>
                        <a:rPr lang="en-GB" dirty="0" smtClean="0"/>
                        <a:t>End</a:t>
                      </a:r>
                      <a:endParaRPr lang="en-GB" dirty="0"/>
                    </a:p>
                  </a:txBody>
                  <a:tcPr>
                    <a:solidFill>
                      <a:srgbClr val="FF0000"/>
                    </a:solidFill>
                  </a:tcPr>
                </a:tc>
                <a:tc>
                  <a:txBody>
                    <a:bodyPr/>
                    <a:lstStyle/>
                    <a:p>
                      <a:r>
                        <a:rPr lang="en-GB" dirty="0" smtClean="0"/>
                        <a:t>End</a:t>
                      </a:r>
                      <a:endParaRPr lang="en-GB" dirty="0"/>
                    </a:p>
                  </a:txBody>
                  <a:tcPr>
                    <a:solidFill>
                      <a:srgbClr val="FF0000"/>
                    </a:solidFill>
                  </a:tcPr>
                </a:tc>
                <a:tc>
                  <a:txBody>
                    <a:bodyPr/>
                    <a:lstStyle/>
                    <a:p>
                      <a:r>
                        <a:rPr lang="en-GB" dirty="0" smtClean="0"/>
                        <a:t>Lea</a:t>
                      </a:r>
                      <a:endParaRPr lang="en-GB" dirty="0"/>
                    </a:p>
                  </a:txBody>
                  <a:tcPr>
                    <a:solidFill>
                      <a:srgbClr val="00B0F0"/>
                    </a:solidFill>
                  </a:tcPr>
                </a:tc>
                <a:tc>
                  <a:txBody>
                    <a:bodyPr/>
                    <a:lstStyle/>
                    <a:p>
                      <a:r>
                        <a:rPr lang="en-GB" dirty="0" smtClean="0"/>
                        <a:t>Lea</a:t>
                      </a:r>
                      <a:endParaRPr lang="en-GB" dirty="0"/>
                    </a:p>
                  </a:txBody>
                  <a:tcPr>
                    <a:solidFill>
                      <a:srgbClr val="00B0F0"/>
                    </a:solidFill>
                  </a:tcPr>
                </a:tc>
                <a:tc>
                  <a:txBody>
                    <a:bodyPr/>
                    <a:lstStyle/>
                    <a:p>
                      <a:r>
                        <a:rPr lang="en-GB" dirty="0" smtClean="0"/>
                        <a:t>Lea</a:t>
                      </a:r>
                      <a:endParaRPr lang="en-GB" dirty="0"/>
                    </a:p>
                  </a:txBody>
                  <a:tcPr>
                    <a:solidFill>
                      <a:srgbClr val="00B0F0"/>
                    </a:solidFill>
                  </a:tcPr>
                </a:tc>
                <a:tc>
                  <a:txBody>
                    <a:bodyPr/>
                    <a:lstStyle/>
                    <a:p>
                      <a:r>
                        <a:rPr lang="en-GB" dirty="0" smtClean="0"/>
                        <a:t>Lea</a:t>
                      </a:r>
                      <a:endParaRPr lang="en-GB" dirty="0"/>
                    </a:p>
                  </a:txBody>
                  <a:tcPr>
                    <a:solidFill>
                      <a:srgbClr val="00B0F0"/>
                    </a:solidFill>
                  </a:tcPr>
                </a:tc>
                <a:tc>
                  <a:txBody>
                    <a:bodyPr/>
                    <a:lstStyle/>
                    <a:p>
                      <a:r>
                        <a:rPr lang="en-GB" dirty="0" smtClean="0"/>
                        <a:t>Cha</a:t>
                      </a:r>
                      <a:endParaRPr lang="en-GB" dirty="0"/>
                    </a:p>
                  </a:txBody>
                  <a:tcPr>
                    <a:solidFill>
                      <a:srgbClr val="00B0F0"/>
                    </a:solidFill>
                  </a:tcPr>
                </a:tc>
                <a:tc>
                  <a:txBody>
                    <a:bodyPr/>
                    <a:lstStyle/>
                    <a:p>
                      <a:r>
                        <a:rPr lang="en-GB" dirty="0" smtClean="0"/>
                        <a:t>Cha</a:t>
                      </a:r>
                      <a:endParaRPr lang="en-GB" dirty="0"/>
                    </a:p>
                  </a:txBody>
                  <a:tcPr>
                    <a:solidFill>
                      <a:srgbClr val="00B0F0"/>
                    </a:solidFill>
                  </a:tcPr>
                </a:tc>
              </a:tr>
              <a:tr h="672731">
                <a:tc>
                  <a:txBody>
                    <a:bodyPr/>
                    <a:lstStyle/>
                    <a:p>
                      <a:endParaRPr lang="en-GB" dirty="0"/>
                    </a:p>
                  </a:txBody>
                  <a:tcPr>
                    <a:solidFill>
                      <a:srgbClr val="92D050"/>
                    </a:solidFill>
                  </a:tcPr>
                </a:tc>
                <a:tc>
                  <a:txBody>
                    <a:bodyPr/>
                    <a:lstStyle/>
                    <a:p>
                      <a:endParaRPr lang="en-GB" dirty="0"/>
                    </a:p>
                  </a:txBody>
                  <a:tcPr>
                    <a:solidFill>
                      <a:srgbClr val="92D050"/>
                    </a:solidFill>
                  </a:tcPr>
                </a:tc>
                <a:tc>
                  <a:txBody>
                    <a:bodyPr/>
                    <a:lstStyle/>
                    <a:p>
                      <a:r>
                        <a:rPr lang="en-GB" baseline="0" dirty="0" smtClean="0"/>
                        <a:t>End </a:t>
                      </a:r>
                      <a:endParaRPr lang="en-GB" dirty="0"/>
                    </a:p>
                  </a:txBody>
                  <a:tcPr>
                    <a:solidFill>
                      <a:srgbClr val="92D050"/>
                    </a:solidFill>
                  </a:tcPr>
                </a:tc>
                <a:tc>
                  <a:txBody>
                    <a:bodyPr/>
                    <a:lstStyle/>
                    <a:p>
                      <a:r>
                        <a:rPr lang="en-GB" dirty="0" smtClean="0"/>
                        <a:t>Speed/</a:t>
                      </a:r>
                      <a:r>
                        <a:rPr lang="en-GB" baseline="0" dirty="0" smtClean="0"/>
                        <a:t> Power</a:t>
                      </a:r>
                      <a:endParaRPr lang="en-GB" dirty="0"/>
                    </a:p>
                  </a:txBody>
                  <a:tcPr>
                    <a:solidFill>
                      <a:srgbClr val="FF0000"/>
                    </a:solidFill>
                  </a:tcPr>
                </a:tc>
                <a:tc>
                  <a:txBody>
                    <a:bodyPr/>
                    <a:lstStyle/>
                    <a:p>
                      <a:r>
                        <a:rPr lang="en-GB" dirty="0" smtClean="0"/>
                        <a:t>Speed/ Power</a:t>
                      </a:r>
                      <a:endParaRPr lang="en-GB" dirty="0"/>
                    </a:p>
                  </a:txBody>
                  <a:tcPr>
                    <a:solidFill>
                      <a:srgbClr val="FF0000"/>
                    </a:solidFill>
                  </a:tcPr>
                </a:tc>
                <a:tc>
                  <a:txBody>
                    <a:bodyPr/>
                    <a:lstStyle/>
                    <a:p>
                      <a:r>
                        <a:rPr lang="en-GB" dirty="0" smtClean="0"/>
                        <a:t>Skills/ Tactic</a:t>
                      </a:r>
                      <a:endParaRPr lang="en-GB" dirty="0"/>
                    </a:p>
                  </a:txBody>
                  <a:tcP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Skills/ Tact</a:t>
                      </a:r>
                    </a:p>
                    <a:p>
                      <a:endParaRPr lang="en-GB" dirty="0"/>
                    </a:p>
                  </a:txBody>
                  <a:tcPr>
                    <a:solidFill>
                      <a:srgbClr val="00B0F0"/>
                    </a:solidFill>
                  </a:tcPr>
                </a:tc>
                <a:tc>
                  <a:txBody>
                    <a:bodyPr/>
                    <a:lstStyle/>
                    <a:p>
                      <a:r>
                        <a:rPr lang="en-GB" dirty="0" smtClean="0"/>
                        <a:t>Skills/Tact</a:t>
                      </a:r>
                      <a:endParaRPr lang="en-GB" dirty="0"/>
                    </a:p>
                  </a:txBody>
                  <a:tcPr>
                    <a:solidFill>
                      <a:srgbClr val="00B0F0"/>
                    </a:solidFill>
                  </a:tcPr>
                </a:tc>
                <a:tc>
                  <a:txBody>
                    <a:bodyPr/>
                    <a:lstStyle/>
                    <a:p>
                      <a:r>
                        <a:rPr lang="en-GB" dirty="0" smtClean="0"/>
                        <a:t>Skills/Tact</a:t>
                      </a:r>
                      <a:endParaRPr lang="en-GB" dirty="0"/>
                    </a:p>
                  </a:txBody>
                  <a:tcPr>
                    <a:solidFill>
                      <a:srgbClr val="00B0F0"/>
                    </a:solidFill>
                  </a:tcPr>
                </a:tc>
                <a:tc>
                  <a:txBody>
                    <a:bodyPr/>
                    <a:lstStyle/>
                    <a:p>
                      <a:r>
                        <a:rPr lang="en-GB" dirty="0" smtClean="0"/>
                        <a:t>Skills/Tact</a:t>
                      </a:r>
                      <a:endParaRPr lang="en-GB" dirty="0"/>
                    </a:p>
                  </a:txBody>
                  <a:tcPr>
                    <a:solidFill>
                      <a:srgbClr val="00B0F0"/>
                    </a:solidFill>
                  </a:tcPr>
                </a:tc>
                <a:tc>
                  <a:txBody>
                    <a:bodyPr/>
                    <a:lstStyle/>
                    <a:p>
                      <a:r>
                        <a:rPr lang="en-GB" dirty="0" smtClean="0"/>
                        <a:t>Skills/Tact</a:t>
                      </a:r>
                      <a:endParaRPr lang="en-GB" dirty="0"/>
                    </a:p>
                  </a:txBody>
                  <a:tcPr>
                    <a:solidFill>
                      <a:srgbClr val="00B0F0"/>
                    </a:solidFill>
                  </a:tcPr>
                </a:tc>
              </a:tr>
              <a:tr h="672731">
                <a:tc>
                  <a:txBody>
                    <a:bodyPr/>
                    <a:lstStyle/>
                    <a:p>
                      <a:endParaRPr lang="en-GB"/>
                    </a:p>
                  </a:txBody>
                  <a:tcPr>
                    <a:solidFill>
                      <a:srgbClr val="92D050"/>
                    </a:solidFill>
                  </a:tcPr>
                </a:tc>
                <a:tc>
                  <a:txBody>
                    <a:bodyPr/>
                    <a:lstStyle/>
                    <a:p>
                      <a:endParaRPr lang="en-GB" dirty="0"/>
                    </a:p>
                  </a:txBody>
                  <a:tcPr>
                    <a:solidFill>
                      <a:srgbClr val="92D050"/>
                    </a:solidFill>
                  </a:tcPr>
                </a:tc>
                <a:tc>
                  <a:txBody>
                    <a:bodyPr/>
                    <a:lstStyle/>
                    <a:p>
                      <a:endParaRPr lang="en-GB" dirty="0"/>
                    </a:p>
                  </a:txBody>
                  <a:tcPr>
                    <a:solidFill>
                      <a:srgbClr val="92D050"/>
                    </a:solidFill>
                  </a:tcPr>
                </a:tc>
                <a:tc>
                  <a:txBody>
                    <a:bodyPr/>
                    <a:lstStyle/>
                    <a:p>
                      <a:r>
                        <a:rPr lang="en-GB" dirty="0" smtClean="0"/>
                        <a:t>Skills/</a:t>
                      </a:r>
                      <a:r>
                        <a:rPr lang="en-GB" baseline="0" dirty="0" smtClean="0"/>
                        <a:t> Tactics </a:t>
                      </a:r>
                      <a:endParaRPr lang="en-GB" dirty="0"/>
                    </a:p>
                  </a:txBody>
                  <a:tcPr>
                    <a:solidFill>
                      <a:srgbClr val="FF0000"/>
                    </a:solidFill>
                  </a:tcPr>
                </a:tc>
                <a:tc>
                  <a:txBody>
                    <a:bodyPr/>
                    <a:lstStyle/>
                    <a:p>
                      <a:r>
                        <a:rPr lang="en-GB" dirty="0" smtClean="0"/>
                        <a:t>Skills/ Tactics</a:t>
                      </a:r>
                      <a:r>
                        <a:rPr lang="en-GB" baseline="0" dirty="0" smtClean="0"/>
                        <a:t> </a:t>
                      </a:r>
                      <a:endParaRPr lang="en-GB" dirty="0"/>
                    </a:p>
                  </a:txBody>
                  <a:tcPr>
                    <a:solidFill>
                      <a:srgbClr val="FF0000"/>
                    </a:solidFill>
                  </a:tcPr>
                </a:tc>
                <a:tc>
                  <a:txBody>
                    <a:bodyPr/>
                    <a:lstStyle/>
                    <a:p>
                      <a:r>
                        <a:rPr lang="en-GB" dirty="0" smtClean="0"/>
                        <a:t>End</a:t>
                      </a:r>
                      <a:endParaRPr lang="en-GB" dirty="0"/>
                    </a:p>
                  </a:txBody>
                  <a:tcPr>
                    <a:solidFill>
                      <a:srgbClr val="00B0F0"/>
                    </a:solidFill>
                  </a:tcPr>
                </a:tc>
                <a:tc>
                  <a:txBody>
                    <a:bodyPr/>
                    <a:lstStyle/>
                    <a:p>
                      <a:r>
                        <a:rPr lang="en-GB" dirty="0" smtClean="0"/>
                        <a:t>End</a:t>
                      </a:r>
                      <a:endParaRPr lang="en-GB" dirty="0"/>
                    </a:p>
                  </a:txBody>
                  <a:tcPr>
                    <a:solidFill>
                      <a:srgbClr val="00B0F0"/>
                    </a:solidFill>
                  </a:tcPr>
                </a:tc>
                <a:tc>
                  <a:txBody>
                    <a:bodyPr/>
                    <a:lstStyle/>
                    <a:p>
                      <a:r>
                        <a:rPr lang="en-GB" dirty="0" smtClean="0"/>
                        <a:t>End</a:t>
                      </a:r>
                      <a:endParaRPr lang="en-GB" dirty="0"/>
                    </a:p>
                  </a:txBody>
                  <a:tcPr>
                    <a:solidFill>
                      <a:srgbClr val="00B0F0"/>
                    </a:solidFill>
                  </a:tcPr>
                </a:tc>
                <a:tc>
                  <a:txBody>
                    <a:bodyPr/>
                    <a:lstStyle/>
                    <a:p>
                      <a:r>
                        <a:rPr lang="en-GB" dirty="0" smtClean="0"/>
                        <a:t>End</a:t>
                      </a:r>
                      <a:endParaRPr lang="en-GB" dirty="0"/>
                    </a:p>
                  </a:txBody>
                  <a:tcPr>
                    <a:solidFill>
                      <a:srgbClr val="00B0F0"/>
                    </a:solidFill>
                  </a:tcPr>
                </a:tc>
                <a:tc>
                  <a:txBody>
                    <a:bodyPr/>
                    <a:lstStyle/>
                    <a:p>
                      <a:r>
                        <a:rPr lang="en-GB" dirty="0" smtClean="0"/>
                        <a:t>End</a:t>
                      </a:r>
                      <a:endParaRPr lang="en-GB" dirty="0"/>
                    </a:p>
                  </a:txBody>
                  <a:tcPr>
                    <a:solidFill>
                      <a:srgbClr val="00B0F0"/>
                    </a:solidFill>
                  </a:tcPr>
                </a:tc>
                <a:tc>
                  <a:txBody>
                    <a:bodyPr/>
                    <a:lstStyle/>
                    <a:p>
                      <a:r>
                        <a:rPr lang="en-GB" dirty="0" smtClean="0"/>
                        <a:t>End</a:t>
                      </a:r>
                      <a:endParaRPr lang="en-GB" dirty="0"/>
                    </a:p>
                  </a:txBody>
                  <a:tcPr>
                    <a:solidFill>
                      <a:srgbClr val="00B0F0"/>
                    </a:solidFill>
                  </a:tcPr>
                </a:tc>
              </a:tr>
              <a:tr h="672731">
                <a:tc>
                  <a:txBody>
                    <a:bodyPr/>
                    <a:lstStyle/>
                    <a:p>
                      <a:endParaRPr lang="en-GB"/>
                    </a:p>
                  </a:txBody>
                  <a:tcPr>
                    <a:solidFill>
                      <a:srgbClr val="92D050"/>
                    </a:solidFill>
                  </a:tcPr>
                </a:tc>
                <a:tc>
                  <a:txBody>
                    <a:bodyPr/>
                    <a:lstStyle/>
                    <a:p>
                      <a:endParaRPr lang="en-GB"/>
                    </a:p>
                  </a:txBody>
                  <a:tcPr>
                    <a:solidFill>
                      <a:srgbClr val="92D050"/>
                    </a:solidFill>
                  </a:tcPr>
                </a:tc>
                <a:tc>
                  <a:txBody>
                    <a:bodyPr/>
                    <a:lstStyle/>
                    <a:p>
                      <a:endParaRPr lang="en-GB" dirty="0"/>
                    </a:p>
                  </a:txBody>
                  <a:tcPr>
                    <a:solidFill>
                      <a:srgbClr val="92D050"/>
                    </a:solidFill>
                  </a:tcPr>
                </a:tc>
                <a:tc>
                  <a:txBody>
                    <a:bodyPr/>
                    <a:lstStyle/>
                    <a:p>
                      <a:endParaRPr lang="en-GB"/>
                    </a:p>
                  </a:txBody>
                  <a:tcPr>
                    <a:solidFill>
                      <a:srgbClr val="FF0000"/>
                    </a:solidFill>
                  </a:tcPr>
                </a:tc>
                <a:tc>
                  <a:txBody>
                    <a:bodyPr/>
                    <a:lstStyle/>
                    <a:p>
                      <a:endParaRPr lang="en-GB" dirty="0"/>
                    </a:p>
                  </a:txBody>
                  <a:tcPr>
                    <a:solidFill>
                      <a:srgbClr val="FF0000"/>
                    </a:solidFill>
                  </a:tcPr>
                </a:tc>
                <a:tc>
                  <a:txBody>
                    <a:bodyPr/>
                    <a:lstStyle/>
                    <a:p>
                      <a:r>
                        <a:rPr lang="en-GB" dirty="0" smtClean="0"/>
                        <a:t>S&amp;C</a:t>
                      </a:r>
                      <a:endParaRPr lang="en-GB" dirty="0"/>
                    </a:p>
                  </a:txBody>
                  <a:tcPr>
                    <a:solidFill>
                      <a:srgbClr val="00B0F0"/>
                    </a:solidFill>
                  </a:tcPr>
                </a:tc>
                <a:tc>
                  <a:txBody>
                    <a:bodyPr/>
                    <a:lstStyle/>
                    <a:p>
                      <a:r>
                        <a:rPr lang="en-GB" dirty="0" smtClean="0"/>
                        <a:t>S&amp;C</a:t>
                      </a:r>
                      <a:endParaRPr lang="en-GB" dirty="0"/>
                    </a:p>
                  </a:txBody>
                  <a:tcPr>
                    <a:solidFill>
                      <a:srgbClr val="00B0F0"/>
                    </a:solidFill>
                  </a:tcPr>
                </a:tc>
                <a:tc>
                  <a:txBody>
                    <a:bodyPr/>
                    <a:lstStyle/>
                    <a:p>
                      <a:r>
                        <a:rPr lang="en-GB" dirty="0" smtClean="0"/>
                        <a:t>S&amp;C</a:t>
                      </a:r>
                      <a:endParaRPr lang="en-GB" dirty="0"/>
                    </a:p>
                  </a:txBody>
                  <a:tcPr>
                    <a:solidFill>
                      <a:srgbClr val="00B0F0"/>
                    </a:solidFill>
                  </a:tcPr>
                </a:tc>
                <a:tc>
                  <a:txBody>
                    <a:bodyPr/>
                    <a:lstStyle/>
                    <a:p>
                      <a:r>
                        <a:rPr lang="en-GB" dirty="0" smtClean="0"/>
                        <a:t>S&amp;C</a:t>
                      </a:r>
                      <a:endParaRPr lang="en-GB" dirty="0"/>
                    </a:p>
                  </a:txBody>
                  <a:tcPr>
                    <a:solidFill>
                      <a:srgbClr val="00B0F0"/>
                    </a:solidFill>
                  </a:tcPr>
                </a:tc>
                <a:tc>
                  <a:txBody>
                    <a:bodyPr/>
                    <a:lstStyle/>
                    <a:p>
                      <a:r>
                        <a:rPr lang="en-GB" dirty="0" smtClean="0"/>
                        <a:t>S&amp;C</a:t>
                      </a:r>
                      <a:endParaRPr lang="en-GB" dirty="0"/>
                    </a:p>
                  </a:txBody>
                  <a:tcPr>
                    <a:solidFill>
                      <a:srgbClr val="00B0F0"/>
                    </a:solidFill>
                  </a:tcPr>
                </a:tc>
                <a:tc>
                  <a:txBody>
                    <a:bodyPr/>
                    <a:lstStyle/>
                    <a:p>
                      <a:r>
                        <a:rPr lang="en-GB" dirty="0" smtClean="0"/>
                        <a:t>S&amp;C</a:t>
                      </a:r>
                      <a:endParaRPr lang="en-GB" dirty="0"/>
                    </a:p>
                  </a:txBody>
                  <a:tcPr>
                    <a:solidFill>
                      <a:srgbClr val="00B0F0"/>
                    </a:solidFill>
                  </a:tcPr>
                </a:tc>
              </a:tr>
              <a:tr h="1345462">
                <a:tc>
                  <a:txBody>
                    <a:bodyPr/>
                    <a:lstStyle/>
                    <a:p>
                      <a:endParaRPr lang="en-GB" dirty="0"/>
                    </a:p>
                  </a:txBody>
                  <a:tcPr>
                    <a:solidFill>
                      <a:srgbClr val="92D050"/>
                    </a:solidFill>
                  </a:tcPr>
                </a:tc>
                <a:tc>
                  <a:txBody>
                    <a:bodyPr/>
                    <a:lstStyle/>
                    <a:p>
                      <a:endParaRPr lang="en-GB" dirty="0"/>
                    </a:p>
                  </a:txBody>
                  <a:tcPr>
                    <a:solidFill>
                      <a:srgbClr val="92D050"/>
                    </a:solidFill>
                  </a:tcPr>
                </a:tc>
                <a:tc>
                  <a:txBody>
                    <a:bodyPr/>
                    <a:lstStyle/>
                    <a:p>
                      <a:endParaRPr lang="en-GB" dirty="0"/>
                    </a:p>
                  </a:txBody>
                  <a:tcPr>
                    <a:solidFill>
                      <a:srgbClr val="92D050"/>
                    </a:solidFill>
                  </a:tcPr>
                </a:tc>
                <a:tc>
                  <a:txBody>
                    <a:bodyPr/>
                    <a:lstStyle/>
                    <a:p>
                      <a:endParaRPr lang="en-GB" dirty="0"/>
                    </a:p>
                  </a:txBody>
                  <a:tcPr>
                    <a:solidFill>
                      <a:srgbClr val="FF0000"/>
                    </a:solidFill>
                  </a:tcPr>
                </a:tc>
                <a:tc>
                  <a:txBody>
                    <a:bodyPr/>
                    <a:lstStyle/>
                    <a:p>
                      <a:endParaRPr lang="en-GB" dirty="0"/>
                    </a:p>
                  </a:txBody>
                  <a:tcPr>
                    <a:solidFill>
                      <a:srgbClr val="FF0000"/>
                    </a:solidFill>
                  </a:tcPr>
                </a:tc>
                <a:tc>
                  <a:txBody>
                    <a:bodyPr/>
                    <a:lstStyle/>
                    <a:p>
                      <a:endParaRPr lang="en-GB" dirty="0"/>
                    </a:p>
                  </a:txBody>
                  <a:tcPr>
                    <a:solidFill>
                      <a:srgbClr val="00B0F0"/>
                    </a:solidFill>
                  </a:tcPr>
                </a:tc>
                <a:tc>
                  <a:txBody>
                    <a:bodyPr/>
                    <a:lstStyle/>
                    <a:p>
                      <a:endParaRPr lang="en-GB" dirty="0"/>
                    </a:p>
                  </a:txBody>
                  <a:tcPr>
                    <a:solidFill>
                      <a:srgbClr val="00B0F0"/>
                    </a:solidFill>
                  </a:tcPr>
                </a:tc>
                <a:tc>
                  <a:txBody>
                    <a:bodyPr/>
                    <a:lstStyle/>
                    <a:p>
                      <a:endParaRPr lang="en-GB" dirty="0"/>
                    </a:p>
                  </a:txBody>
                  <a:tcPr>
                    <a:solidFill>
                      <a:srgbClr val="00B0F0"/>
                    </a:solidFill>
                  </a:tcPr>
                </a:tc>
                <a:tc>
                  <a:txBody>
                    <a:bodyPr/>
                    <a:lstStyle/>
                    <a:p>
                      <a:endParaRPr lang="en-GB" dirty="0"/>
                    </a:p>
                  </a:txBody>
                  <a:tcPr>
                    <a:solidFill>
                      <a:srgbClr val="00B0F0"/>
                    </a:solidFill>
                  </a:tcPr>
                </a:tc>
                <a:tc>
                  <a:txBody>
                    <a:bodyPr/>
                    <a:lstStyle/>
                    <a:p>
                      <a:endParaRPr lang="en-GB" dirty="0"/>
                    </a:p>
                  </a:txBody>
                  <a:tcPr>
                    <a:solidFill>
                      <a:srgbClr val="00B0F0"/>
                    </a:solidFill>
                  </a:tcPr>
                </a:tc>
                <a:tc>
                  <a:txBody>
                    <a:bodyPr/>
                    <a:lstStyle/>
                    <a:p>
                      <a:endParaRPr lang="en-GB" dirty="0"/>
                    </a:p>
                  </a:txBody>
                  <a:tcPr>
                    <a:solidFill>
                      <a:srgbClr val="00B0F0"/>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lstStyle/>
          <a:p>
            <a:r>
              <a:rPr lang="en-GB" dirty="0" smtClean="0">
                <a:solidFill>
                  <a:srgbClr val="FFC000"/>
                </a:solidFill>
              </a:rPr>
              <a:t>Mobility Circuits/ Recovery </a:t>
            </a:r>
            <a:endParaRPr lang="en-GB" dirty="0">
              <a:solidFill>
                <a:srgbClr val="FFC000"/>
              </a:solidFill>
            </a:endParaRPr>
          </a:p>
        </p:txBody>
      </p:sp>
      <p:sp>
        <p:nvSpPr>
          <p:cNvPr id="3" name="Content Placeholder 2"/>
          <p:cNvSpPr>
            <a:spLocks noGrp="1"/>
          </p:cNvSpPr>
          <p:nvPr>
            <p:ph idx="1"/>
          </p:nvPr>
        </p:nvSpPr>
        <p:spPr>
          <a:xfrm>
            <a:off x="457200" y="1196752"/>
            <a:ext cx="7467600" cy="5472608"/>
          </a:xfrm>
        </p:spPr>
        <p:txBody>
          <a:bodyPr>
            <a:normAutofit lnSpcReduction="10000"/>
          </a:bodyPr>
          <a:lstStyle/>
          <a:p>
            <a:r>
              <a:rPr lang="en-GB" dirty="0" smtClean="0"/>
              <a:t>BW Squats/ Goblet </a:t>
            </a:r>
          </a:p>
          <a:p>
            <a:r>
              <a:rPr lang="en-GB" dirty="0" smtClean="0"/>
              <a:t>Lunge walk </a:t>
            </a:r>
          </a:p>
          <a:p>
            <a:r>
              <a:rPr lang="en-GB" dirty="0" smtClean="0"/>
              <a:t>Mini band walk</a:t>
            </a:r>
          </a:p>
          <a:p>
            <a:r>
              <a:rPr lang="en-GB" dirty="0" smtClean="0"/>
              <a:t>Single leg RDL </a:t>
            </a:r>
          </a:p>
          <a:p>
            <a:r>
              <a:rPr lang="en-GB" dirty="0" smtClean="0"/>
              <a:t>OH Band stretch </a:t>
            </a:r>
          </a:p>
          <a:p>
            <a:r>
              <a:rPr lang="en-GB" dirty="0" smtClean="0"/>
              <a:t>Press up </a:t>
            </a:r>
          </a:p>
          <a:p>
            <a:r>
              <a:rPr lang="en-GB" dirty="0" smtClean="0"/>
              <a:t>Sit up </a:t>
            </a:r>
          </a:p>
          <a:p>
            <a:r>
              <a:rPr lang="en-GB" dirty="0" smtClean="0"/>
              <a:t>Russian Twist </a:t>
            </a:r>
          </a:p>
          <a:p>
            <a:r>
              <a:rPr lang="en-GB" dirty="0" smtClean="0"/>
              <a:t>Spiderman crawl  </a:t>
            </a:r>
          </a:p>
          <a:p>
            <a:r>
              <a:rPr lang="en-GB" dirty="0" smtClean="0"/>
              <a:t>Lateral lunge – Resisted </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C000"/>
                </a:solidFill>
              </a:rPr>
              <a:t>Beast Circuit </a:t>
            </a:r>
            <a:endParaRPr lang="en-GB" dirty="0">
              <a:solidFill>
                <a:srgbClr val="FFC000"/>
              </a:solidFill>
            </a:endParaRPr>
          </a:p>
        </p:txBody>
      </p:sp>
      <p:sp>
        <p:nvSpPr>
          <p:cNvPr id="3" name="Content Placeholder 2"/>
          <p:cNvSpPr>
            <a:spLocks noGrp="1"/>
          </p:cNvSpPr>
          <p:nvPr>
            <p:ph idx="1"/>
          </p:nvPr>
        </p:nvSpPr>
        <p:spPr/>
        <p:txBody>
          <a:bodyPr/>
          <a:lstStyle/>
          <a:p>
            <a:pPr>
              <a:buNone/>
            </a:pPr>
            <a:r>
              <a:rPr lang="en-GB" dirty="0" smtClean="0"/>
              <a:t>Load Barbell to 40% of 1rep max </a:t>
            </a:r>
          </a:p>
          <a:p>
            <a:r>
              <a:rPr lang="en-GB" dirty="0" smtClean="0"/>
              <a:t>Deadlift</a:t>
            </a:r>
          </a:p>
          <a:p>
            <a:r>
              <a:rPr lang="en-GB" dirty="0" smtClean="0"/>
              <a:t>Clean from hang</a:t>
            </a:r>
          </a:p>
          <a:p>
            <a:r>
              <a:rPr lang="en-GB" dirty="0" smtClean="0"/>
              <a:t>Front squat</a:t>
            </a:r>
          </a:p>
          <a:p>
            <a:r>
              <a:rPr lang="en-GB" dirty="0" smtClean="0"/>
              <a:t>OH Press</a:t>
            </a:r>
          </a:p>
          <a:p>
            <a:r>
              <a:rPr lang="en-GB" dirty="0" smtClean="0"/>
              <a:t>Bent over row </a:t>
            </a:r>
          </a:p>
          <a:p>
            <a:r>
              <a:rPr lang="en-GB" dirty="0" smtClean="0"/>
              <a:t>3min Run at 80% MHR </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normAutofit fontScale="90000"/>
          </a:bodyPr>
          <a:lstStyle/>
          <a:p>
            <a:r>
              <a:rPr lang="en-GB" dirty="0" smtClean="0">
                <a:solidFill>
                  <a:srgbClr val="FFC000"/>
                </a:solidFill>
              </a:rPr>
              <a:t>Endurance session </a:t>
            </a:r>
            <a:endParaRPr lang="en-GB" dirty="0">
              <a:solidFill>
                <a:srgbClr val="FFC000"/>
              </a:solidFill>
            </a:endParaRPr>
          </a:p>
        </p:txBody>
      </p:sp>
      <p:sp>
        <p:nvSpPr>
          <p:cNvPr id="3" name="Content Placeholder 2"/>
          <p:cNvSpPr>
            <a:spLocks noGrp="1"/>
          </p:cNvSpPr>
          <p:nvPr>
            <p:ph idx="1"/>
          </p:nvPr>
        </p:nvSpPr>
        <p:spPr>
          <a:xfrm>
            <a:off x="457200" y="980728"/>
            <a:ext cx="7467600" cy="5145435"/>
          </a:xfrm>
        </p:spPr>
        <p:txBody>
          <a:bodyPr>
            <a:normAutofit/>
          </a:bodyPr>
          <a:lstStyle/>
          <a:p>
            <a:r>
              <a:rPr lang="en-GB" dirty="0" smtClean="0">
                <a:solidFill>
                  <a:srgbClr val="00B050"/>
                </a:solidFill>
              </a:rPr>
              <a:t>10 x 100m sprint </a:t>
            </a:r>
            <a:r>
              <a:rPr lang="en-GB" dirty="0" smtClean="0"/>
              <a:t>- target time = 14sec</a:t>
            </a:r>
          </a:p>
          <a:p>
            <a:pPr>
              <a:buNone/>
            </a:pPr>
            <a:r>
              <a:rPr lang="en-GB" dirty="0" smtClean="0"/>
              <a:t>Work to Rest 1:3 = 42sec</a:t>
            </a:r>
          </a:p>
          <a:p>
            <a:r>
              <a:rPr lang="en-GB" dirty="0" smtClean="0">
                <a:solidFill>
                  <a:srgbClr val="00B050"/>
                </a:solidFill>
              </a:rPr>
              <a:t>10 x 60m Sprint </a:t>
            </a:r>
            <a:r>
              <a:rPr lang="en-GB" dirty="0" smtClean="0"/>
              <a:t>– Target time = 9sec</a:t>
            </a:r>
          </a:p>
          <a:p>
            <a:pPr>
              <a:buNone/>
            </a:pPr>
            <a:r>
              <a:rPr lang="en-GB" dirty="0" smtClean="0"/>
              <a:t>Work to Rest 1:3 = 27sec </a:t>
            </a:r>
          </a:p>
          <a:p>
            <a:pPr>
              <a:buNone/>
            </a:pPr>
            <a:endParaRPr lang="en-GB" dirty="0" smtClean="0"/>
          </a:p>
          <a:p>
            <a:r>
              <a:rPr lang="en-GB" dirty="0" smtClean="0">
                <a:solidFill>
                  <a:srgbClr val="00B050"/>
                </a:solidFill>
              </a:rPr>
              <a:t>10 x 20m Sprints</a:t>
            </a:r>
            <a:r>
              <a:rPr lang="en-GB" dirty="0" smtClean="0"/>
              <a:t> – 1:2 or 1:1 </a:t>
            </a:r>
          </a:p>
          <a:p>
            <a:pPr>
              <a:buNone/>
            </a:pPr>
            <a:endParaRPr lang="en-GB" dirty="0" smtClean="0"/>
          </a:p>
          <a:p>
            <a:r>
              <a:rPr lang="en-GB" dirty="0" smtClean="0">
                <a:solidFill>
                  <a:srgbClr val="C00000"/>
                </a:solidFill>
              </a:rPr>
              <a:t>3 x 90m in 60sec </a:t>
            </a:r>
            <a:r>
              <a:rPr lang="en-GB" dirty="0" smtClean="0"/>
              <a:t>– 60sec Rest </a:t>
            </a:r>
          </a:p>
          <a:p>
            <a:r>
              <a:rPr lang="en-GB" dirty="0" smtClean="0">
                <a:solidFill>
                  <a:srgbClr val="C00000"/>
                </a:solidFill>
              </a:rPr>
              <a:t>4x 80m in 60sec </a:t>
            </a:r>
            <a:r>
              <a:rPr lang="en-GB" dirty="0" smtClean="0"/>
              <a:t>– 60sec Rest </a:t>
            </a:r>
          </a:p>
          <a:p>
            <a:pPr>
              <a:buNone/>
            </a:pPr>
            <a:endParaRPr lang="en-GB" dirty="0" smtClean="0"/>
          </a:p>
          <a:p>
            <a:pPr>
              <a:buNone/>
            </a:pPr>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467600" cy="5649491"/>
          </a:xfrm>
        </p:spPr>
        <p:txBody>
          <a:bodyPr/>
          <a:lstStyle/>
          <a:p>
            <a:pPr algn="ctr">
              <a:buNone/>
            </a:pPr>
            <a:r>
              <a:rPr lang="en-GB" dirty="0" smtClean="0">
                <a:solidFill>
                  <a:srgbClr val="92D050"/>
                </a:solidFill>
              </a:rPr>
              <a:t>20m by 10m Pitch </a:t>
            </a:r>
          </a:p>
          <a:p>
            <a:pPr>
              <a:buNone/>
            </a:pPr>
            <a:r>
              <a:rPr lang="en-GB" dirty="0" smtClean="0"/>
              <a:t>5 </a:t>
            </a:r>
            <a:r>
              <a:rPr lang="en-GB" dirty="0" err="1" smtClean="0"/>
              <a:t>vs</a:t>
            </a:r>
            <a:r>
              <a:rPr lang="en-GB" dirty="0" smtClean="0"/>
              <a:t> 5 2min match </a:t>
            </a:r>
          </a:p>
          <a:p>
            <a:pPr>
              <a:buNone/>
            </a:pPr>
            <a:r>
              <a:rPr lang="en-GB" dirty="0" smtClean="0"/>
              <a:t>30sec to move over to ladders </a:t>
            </a:r>
          </a:p>
          <a:p>
            <a:pPr>
              <a:buNone/>
            </a:pPr>
            <a:r>
              <a:rPr lang="en-GB" dirty="0" smtClean="0"/>
              <a:t>60sec through ladders </a:t>
            </a:r>
          </a:p>
          <a:p>
            <a:pPr>
              <a:buNone/>
            </a:pPr>
            <a:r>
              <a:rPr lang="en-GB" dirty="0" smtClean="0"/>
              <a:t>30sec to get back into team </a:t>
            </a:r>
          </a:p>
          <a:p>
            <a:pPr>
              <a:buNone/>
            </a:pPr>
            <a:r>
              <a:rPr lang="en-GB" dirty="0" smtClean="0"/>
              <a:t>Repeat 5 </a:t>
            </a:r>
          </a:p>
          <a:p>
            <a:pPr>
              <a:buNone/>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4696</TotalTime>
  <Words>1016</Words>
  <Application>Microsoft Office PowerPoint</Application>
  <PresentationFormat>On-screen Show (4:3)</PresentationFormat>
  <Paragraphs>244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Technic</vt:lpstr>
      <vt:lpstr>Physical Fitness for youth &amp; Adults </vt:lpstr>
      <vt:lpstr>What is Physical Fitness ?</vt:lpstr>
      <vt:lpstr>What most important </vt:lpstr>
      <vt:lpstr>Know Your Sport </vt:lpstr>
      <vt:lpstr>Season </vt:lpstr>
      <vt:lpstr>Mobility Circuits/ Recovery </vt:lpstr>
      <vt:lpstr>Beast Circuit </vt:lpstr>
      <vt:lpstr>Endurance session </vt:lpstr>
      <vt:lpstr>Slide 9</vt:lpstr>
      <vt:lpstr>Development </vt:lpstr>
      <vt:lpstr>Slide 11</vt:lpstr>
      <vt:lpstr>Testing Tools</vt:lpstr>
      <vt:lpstr>Slide 13</vt:lpstr>
      <vt:lpstr>Big Bang Exercises </vt:lpstr>
      <vt:lpstr>Deadlift </vt:lpstr>
      <vt:lpstr>Romanian Deadlift (RDL) </vt:lpstr>
      <vt:lpstr>Bench Press </vt:lpstr>
      <vt:lpstr>Bent Over Row </vt:lpstr>
      <vt:lpstr>Rules   </vt:lpstr>
      <vt:lpstr>Programme design  </vt:lpstr>
      <vt:lpstr>Planning &amp; programming </vt:lpstr>
      <vt:lpstr>Slide 22</vt:lpstr>
      <vt:lpstr>Variety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Fitness for youth &amp; Adults</dc:title>
  <dc:creator>me</dc:creator>
  <cp:lastModifiedBy>me</cp:lastModifiedBy>
  <cp:revision>104</cp:revision>
  <dcterms:created xsi:type="dcterms:W3CDTF">2015-12-01T18:00:24Z</dcterms:created>
  <dcterms:modified xsi:type="dcterms:W3CDTF">2015-12-17T12:49:19Z</dcterms:modified>
</cp:coreProperties>
</file>